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347" r:id="rId4"/>
    <p:sldId id="348" r:id="rId5"/>
    <p:sldId id="349" r:id="rId6"/>
    <p:sldId id="350" r:id="rId7"/>
    <p:sldId id="351" r:id="rId8"/>
    <p:sldId id="262" r:id="rId9"/>
    <p:sldId id="263" r:id="rId10"/>
    <p:sldId id="264" r:id="rId11"/>
    <p:sldId id="360" r:id="rId12"/>
    <p:sldId id="352" r:id="rId13"/>
    <p:sldId id="267" r:id="rId14"/>
    <p:sldId id="359" r:id="rId15"/>
    <p:sldId id="353" r:id="rId16"/>
    <p:sldId id="355" r:id="rId17"/>
    <p:sldId id="354" r:id="rId18"/>
    <p:sldId id="361" r:id="rId19"/>
    <p:sldId id="362" r:id="rId20"/>
    <p:sldId id="268" r:id="rId21"/>
    <p:sldId id="269" r:id="rId22"/>
    <p:sldId id="270" r:id="rId23"/>
    <p:sldId id="271" r:id="rId24"/>
    <p:sldId id="272" r:id="rId25"/>
    <p:sldId id="273" r:id="rId26"/>
    <p:sldId id="358" r:id="rId27"/>
    <p:sldId id="332" r:id="rId28"/>
    <p:sldId id="340" r:id="rId29"/>
    <p:sldId id="328" r:id="rId30"/>
    <p:sldId id="345" r:id="rId31"/>
    <p:sldId id="356" r:id="rId32"/>
    <p:sldId id="346" r:id="rId33"/>
    <p:sldId id="35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BAD451-8080-423F-9C9B-AA10E972BC83}" v="16" dt="2023-06-25T08:51:03.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Cooke" userId="a3c04b92-6f7a-45ea-9f14-e6b6518be3fe" providerId="ADAL" clId="{37BAD451-8080-423F-9C9B-AA10E972BC83}"/>
    <pc:docChg chg="undo custSel addSld delSld modSld sldOrd">
      <pc:chgData name="Melanie Cooke" userId="a3c04b92-6f7a-45ea-9f14-e6b6518be3fe" providerId="ADAL" clId="{37BAD451-8080-423F-9C9B-AA10E972BC83}" dt="2023-06-25T08:51:03.150" v="6579"/>
      <pc:docMkLst>
        <pc:docMk/>
      </pc:docMkLst>
      <pc:sldChg chg="modSp mod">
        <pc:chgData name="Melanie Cooke" userId="a3c04b92-6f7a-45ea-9f14-e6b6518be3fe" providerId="ADAL" clId="{37BAD451-8080-423F-9C9B-AA10E972BC83}" dt="2023-06-24T10:20:20.497" v="24" actId="20577"/>
        <pc:sldMkLst>
          <pc:docMk/>
          <pc:sldMk cId="93991309" sldId="256"/>
        </pc:sldMkLst>
        <pc:spChg chg="mod">
          <ac:chgData name="Melanie Cooke" userId="a3c04b92-6f7a-45ea-9f14-e6b6518be3fe" providerId="ADAL" clId="{37BAD451-8080-423F-9C9B-AA10E972BC83}" dt="2023-06-24T10:19:15.829" v="4" actId="2711"/>
          <ac:spMkLst>
            <pc:docMk/>
            <pc:sldMk cId="93991309" sldId="256"/>
            <ac:spMk id="2" creationId="{3BFA23D2-ACDF-47BB-8DAA-1083062E14FE}"/>
          </ac:spMkLst>
        </pc:spChg>
        <pc:spChg chg="mod">
          <ac:chgData name="Melanie Cooke" userId="a3c04b92-6f7a-45ea-9f14-e6b6518be3fe" providerId="ADAL" clId="{37BAD451-8080-423F-9C9B-AA10E972BC83}" dt="2023-06-24T10:20:20.497" v="24" actId="20577"/>
          <ac:spMkLst>
            <pc:docMk/>
            <pc:sldMk cId="93991309" sldId="256"/>
            <ac:spMk id="3" creationId="{24BDCF6A-A68E-40BB-A5E9-C3E69CA39A47}"/>
          </ac:spMkLst>
        </pc:spChg>
      </pc:sldChg>
      <pc:sldChg chg="modSp mod">
        <pc:chgData name="Melanie Cooke" userId="a3c04b92-6f7a-45ea-9f14-e6b6518be3fe" providerId="ADAL" clId="{37BAD451-8080-423F-9C9B-AA10E972BC83}" dt="2023-06-24T12:41:08.406" v="864" actId="6549"/>
        <pc:sldMkLst>
          <pc:docMk/>
          <pc:sldMk cId="2265710901" sldId="257"/>
        </pc:sldMkLst>
        <pc:spChg chg="mod">
          <ac:chgData name="Melanie Cooke" userId="a3c04b92-6f7a-45ea-9f14-e6b6518be3fe" providerId="ADAL" clId="{37BAD451-8080-423F-9C9B-AA10E972BC83}" dt="2023-06-24T12:41:02.496" v="847" actId="20577"/>
          <ac:spMkLst>
            <pc:docMk/>
            <pc:sldMk cId="2265710901" sldId="257"/>
            <ac:spMk id="2" creationId="{F4D5B326-8D38-42CE-A5A9-0A81108CB446}"/>
          </ac:spMkLst>
        </pc:spChg>
        <pc:spChg chg="mod">
          <ac:chgData name="Melanie Cooke" userId="a3c04b92-6f7a-45ea-9f14-e6b6518be3fe" providerId="ADAL" clId="{37BAD451-8080-423F-9C9B-AA10E972BC83}" dt="2023-06-24T12:41:08.406" v="864" actId="6549"/>
          <ac:spMkLst>
            <pc:docMk/>
            <pc:sldMk cId="2265710901" sldId="257"/>
            <ac:spMk id="3" creationId="{AF35D65E-D861-473B-9C27-E015EDC9FD01}"/>
          </ac:spMkLst>
        </pc:spChg>
      </pc:sldChg>
      <pc:sldChg chg="add del">
        <pc:chgData name="Melanie Cooke" userId="a3c04b92-6f7a-45ea-9f14-e6b6518be3fe" providerId="ADAL" clId="{37BAD451-8080-423F-9C9B-AA10E972BC83}" dt="2023-06-24T14:21:41.898" v="4727" actId="2696"/>
        <pc:sldMkLst>
          <pc:docMk/>
          <pc:sldMk cId="1812907944" sldId="258"/>
        </pc:sldMkLst>
      </pc:sldChg>
      <pc:sldChg chg="modSp add del mod ord">
        <pc:chgData name="Melanie Cooke" userId="a3c04b92-6f7a-45ea-9f14-e6b6518be3fe" providerId="ADAL" clId="{37BAD451-8080-423F-9C9B-AA10E972BC83}" dt="2023-06-24T13:54:52.710" v="3424" actId="2696"/>
        <pc:sldMkLst>
          <pc:docMk/>
          <pc:sldMk cId="4123797241" sldId="258"/>
        </pc:sldMkLst>
        <pc:spChg chg="mod">
          <ac:chgData name="Melanie Cooke" userId="a3c04b92-6f7a-45ea-9f14-e6b6518be3fe" providerId="ADAL" clId="{37BAD451-8080-423F-9C9B-AA10E972BC83}" dt="2023-06-24T12:47:35.904" v="955" actId="21"/>
          <ac:spMkLst>
            <pc:docMk/>
            <pc:sldMk cId="4123797241" sldId="258"/>
            <ac:spMk id="3" creationId="{644394EB-D44C-4B0A-8EBA-3EF72EED1E4C}"/>
          </ac:spMkLst>
        </pc:spChg>
      </pc:sldChg>
      <pc:sldChg chg="del">
        <pc:chgData name="Melanie Cooke" userId="a3c04b92-6f7a-45ea-9f14-e6b6518be3fe" providerId="ADAL" clId="{37BAD451-8080-423F-9C9B-AA10E972BC83}" dt="2023-06-24T12:46:12.723" v="865" actId="2696"/>
        <pc:sldMkLst>
          <pc:docMk/>
          <pc:sldMk cId="2255726182" sldId="259"/>
        </pc:sldMkLst>
      </pc:sldChg>
      <pc:sldChg chg="del">
        <pc:chgData name="Melanie Cooke" userId="a3c04b92-6f7a-45ea-9f14-e6b6518be3fe" providerId="ADAL" clId="{37BAD451-8080-423F-9C9B-AA10E972BC83}" dt="2023-06-24T12:46:14.371" v="866" actId="2696"/>
        <pc:sldMkLst>
          <pc:docMk/>
          <pc:sldMk cId="2685613516" sldId="260"/>
        </pc:sldMkLst>
      </pc:sldChg>
      <pc:sldChg chg="del">
        <pc:chgData name="Melanie Cooke" userId="a3c04b92-6f7a-45ea-9f14-e6b6518be3fe" providerId="ADAL" clId="{37BAD451-8080-423F-9C9B-AA10E972BC83}" dt="2023-06-24T12:46:22.694" v="867" actId="2696"/>
        <pc:sldMkLst>
          <pc:docMk/>
          <pc:sldMk cId="4014788242" sldId="261"/>
        </pc:sldMkLst>
      </pc:sldChg>
      <pc:sldChg chg="ord">
        <pc:chgData name="Melanie Cooke" userId="a3c04b92-6f7a-45ea-9f14-e6b6518be3fe" providerId="ADAL" clId="{37BAD451-8080-423F-9C9B-AA10E972BC83}" dt="2023-06-24T12:40:48.974" v="840" actId="20578"/>
        <pc:sldMkLst>
          <pc:docMk/>
          <pc:sldMk cId="2262032161" sldId="262"/>
        </pc:sldMkLst>
      </pc:sldChg>
      <pc:sldChg chg="modSp mod">
        <pc:chgData name="Melanie Cooke" userId="a3c04b92-6f7a-45ea-9f14-e6b6518be3fe" providerId="ADAL" clId="{37BAD451-8080-423F-9C9B-AA10E972BC83}" dt="2023-06-24T13:25:56.848" v="2789" actId="255"/>
        <pc:sldMkLst>
          <pc:docMk/>
          <pc:sldMk cId="571956871" sldId="267"/>
        </pc:sldMkLst>
        <pc:spChg chg="mod">
          <ac:chgData name="Melanie Cooke" userId="a3c04b92-6f7a-45ea-9f14-e6b6518be3fe" providerId="ADAL" clId="{37BAD451-8080-423F-9C9B-AA10E972BC83}" dt="2023-06-24T13:15:20.328" v="2254" actId="20577"/>
          <ac:spMkLst>
            <pc:docMk/>
            <pc:sldMk cId="571956871" sldId="267"/>
            <ac:spMk id="2" creationId="{EC23D200-79F0-4DC6-8220-A61B72ADAB3E}"/>
          </ac:spMkLst>
        </pc:spChg>
        <pc:spChg chg="mod">
          <ac:chgData name="Melanie Cooke" userId="a3c04b92-6f7a-45ea-9f14-e6b6518be3fe" providerId="ADAL" clId="{37BAD451-8080-423F-9C9B-AA10E972BC83}" dt="2023-06-24T13:25:56.848" v="2789" actId="255"/>
          <ac:spMkLst>
            <pc:docMk/>
            <pc:sldMk cId="571956871" sldId="267"/>
            <ac:spMk id="3" creationId="{F1503B32-B191-45B2-A3CB-C454F9369084}"/>
          </ac:spMkLst>
        </pc:spChg>
      </pc:sldChg>
      <pc:sldChg chg="modSp mod">
        <pc:chgData name="Melanie Cooke" userId="a3c04b92-6f7a-45ea-9f14-e6b6518be3fe" providerId="ADAL" clId="{37BAD451-8080-423F-9C9B-AA10E972BC83}" dt="2023-06-25T08:30:33.407" v="6305" actId="20577"/>
        <pc:sldMkLst>
          <pc:docMk/>
          <pc:sldMk cId="572521019" sldId="273"/>
        </pc:sldMkLst>
        <pc:spChg chg="mod">
          <ac:chgData name="Melanie Cooke" userId="a3c04b92-6f7a-45ea-9f14-e6b6518be3fe" providerId="ADAL" clId="{37BAD451-8080-423F-9C9B-AA10E972BC83}" dt="2023-06-25T08:30:33.407" v="6305" actId="20577"/>
          <ac:spMkLst>
            <pc:docMk/>
            <pc:sldMk cId="572521019" sldId="273"/>
            <ac:spMk id="3" creationId="{7562D30C-026A-4FF6-8DE1-EE5D0331108F}"/>
          </ac:spMkLst>
        </pc:spChg>
      </pc:sldChg>
      <pc:sldChg chg="modSp mod">
        <pc:chgData name="Melanie Cooke" userId="a3c04b92-6f7a-45ea-9f14-e6b6518be3fe" providerId="ADAL" clId="{37BAD451-8080-423F-9C9B-AA10E972BC83}" dt="2023-06-25T08:35:03.614" v="6345" actId="20577"/>
        <pc:sldMkLst>
          <pc:docMk/>
          <pc:sldMk cId="2088183375" sldId="328"/>
        </pc:sldMkLst>
        <pc:spChg chg="mod">
          <ac:chgData name="Melanie Cooke" userId="a3c04b92-6f7a-45ea-9f14-e6b6518be3fe" providerId="ADAL" clId="{37BAD451-8080-423F-9C9B-AA10E972BC83}" dt="2023-06-25T08:35:03.614" v="6345" actId="20577"/>
          <ac:spMkLst>
            <pc:docMk/>
            <pc:sldMk cId="2088183375" sldId="328"/>
            <ac:spMk id="2" creationId="{F808A682-62D4-A154-B093-C9552A7748C0}"/>
          </ac:spMkLst>
        </pc:spChg>
      </pc:sldChg>
      <pc:sldChg chg="modSp mod">
        <pc:chgData name="Melanie Cooke" userId="a3c04b92-6f7a-45ea-9f14-e6b6518be3fe" providerId="ADAL" clId="{37BAD451-8080-423F-9C9B-AA10E972BC83}" dt="2023-06-24T13:01:06.134" v="1262" actId="20577"/>
        <pc:sldMkLst>
          <pc:docMk/>
          <pc:sldMk cId="3542220777" sldId="345"/>
        </pc:sldMkLst>
        <pc:spChg chg="mod">
          <ac:chgData name="Melanie Cooke" userId="a3c04b92-6f7a-45ea-9f14-e6b6518be3fe" providerId="ADAL" clId="{37BAD451-8080-423F-9C9B-AA10E972BC83}" dt="2023-06-24T13:01:06.134" v="1262" actId="20577"/>
          <ac:spMkLst>
            <pc:docMk/>
            <pc:sldMk cId="3542220777" sldId="345"/>
            <ac:spMk id="2" creationId="{FAAEBFB9-AF25-4F9F-94F9-57323F6BF8E7}"/>
          </ac:spMkLst>
        </pc:spChg>
      </pc:sldChg>
      <pc:sldChg chg="modSp mod">
        <pc:chgData name="Melanie Cooke" userId="a3c04b92-6f7a-45ea-9f14-e6b6518be3fe" providerId="ADAL" clId="{37BAD451-8080-423F-9C9B-AA10E972BC83}" dt="2023-06-25T08:45:25.085" v="6558" actId="20577"/>
        <pc:sldMkLst>
          <pc:docMk/>
          <pc:sldMk cId="3360578926" sldId="346"/>
        </pc:sldMkLst>
        <pc:spChg chg="mod">
          <ac:chgData name="Melanie Cooke" userId="a3c04b92-6f7a-45ea-9f14-e6b6518be3fe" providerId="ADAL" clId="{37BAD451-8080-423F-9C9B-AA10E972BC83}" dt="2023-06-25T08:45:25.085" v="6558" actId="20577"/>
          <ac:spMkLst>
            <pc:docMk/>
            <pc:sldMk cId="3360578926" sldId="346"/>
            <ac:spMk id="3" creationId="{7B13AD5A-AE42-4385-9CB5-802A76DB8FCD}"/>
          </ac:spMkLst>
        </pc:spChg>
      </pc:sldChg>
      <pc:sldChg chg="modSp new mod">
        <pc:chgData name="Melanie Cooke" userId="a3c04b92-6f7a-45ea-9f14-e6b6518be3fe" providerId="ADAL" clId="{37BAD451-8080-423F-9C9B-AA10E972BC83}" dt="2023-06-24T14:05:08.507" v="3873" actId="20577"/>
        <pc:sldMkLst>
          <pc:docMk/>
          <pc:sldMk cId="1795046381" sldId="347"/>
        </pc:sldMkLst>
        <pc:spChg chg="mod">
          <ac:chgData name="Melanie Cooke" userId="a3c04b92-6f7a-45ea-9f14-e6b6518be3fe" providerId="ADAL" clId="{37BAD451-8080-423F-9C9B-AA10E972BC83}" dt="2023-06-24T10:43:07.506" v="633" actId="255"/>
          <ac:spMkLst>
            <pc:docMk/>
            <pc:sldMk cId="1795046381" sldId="347"/>
            <ac:spMk id="2" creationId="{CE320C81-6C01-68AC-50E4-53404995A409}"/>
          </ac:spMkLst>
        </pc:spChg>
        <pc:spChg chg="mod">
          <ac:chgData name="Melanie Cooke" userId="a3c04b92-6f7a-45ea-9f14-e6b6518be3fe" providerId="ADAL" clId="{37BAD451-8080-423F-9C9B-AA10E972BC83}" dt="2023-06-24T14:05:08.507" v="3873" actId="20577"/>
          <ac:spMkLst>
            <pc:docMk/>
            <pc:sldMk cId="1795046381" sldId="347"/>
            <ac:spMk id="3" creationId="{A38E0B93-0B45-21A9-25FD-C155ED96013B}"/>
          </ac:spMkLst>
        </pc:spChg>
      </pc:sldChg>
      <pc:sldChg chg="add">
        <pc:chgData name="Melanie Cooke" userId="a3c04b92-6f7a-45ea-9f14-e6b6518be3fe" providerId="ADAL" clId="{37BAD451-8080-423F-9C9B-AA10E972BC83}" dt="2023-06-24T10:34:54.813" v="352"/>
        <pc:sldMkLst>
          <pc:docMk/>
          <pc:sldMk cId="2402411288" sldId="348"/>
        </pc:sldMkLst>
      </pc:sldChg>
      <pc:sldChg chg="add">
        <pc:chgData name="Melanie Cooke" userId="a3c04b92-6f7a-45ea-9f14-e6b6518be3fe" providerId="ADAL" clId="{37BAD451-8080-423F-9C9B-AA10E972BC83}" dt="2023-06-24T10:34:54.813" v="352"/>
        <pc:sldMkLst>
          <pc:docMk/>
          <pc:sldMk cId="633025822" sldId="349"/>
        </pc:sldMkLst>
      </pc:sldChg>
      <pc:sldChg chg="delSp add setBg delDesignElem">
        <pc:chgData name="Melanie Cooke" userId="a3c04b92-6f7a-45ea-9f14-e6b6518be3fe" providerId="ADAL" clId="{37BAD451-8080-423F-9C9B-AA10E972BC83}" dt="2023-06-24T10:34:54.813" v="352"/>
        <pc:sldMkLst>
          <pc:docMk/>
          <pc:sldMk cId="1649242927" sldId="350"/>
        </pc:sldMkLst>
        <pc:cxnChg chg="del">
          <ac:chgData name="Melanie Cooke" userId="a3c04b92-6f7a-45ea-9f14-e6b6518be3fe" providerId="ADAL" clId="{37BAD451-8080-423F-9C9B-AA10E972BC83}" dt="2023-06-24T10:34:54.813" v="352"/>
          <ac:cxnSpMkLst>
            <pc:docMk/>
            <pc:sldMk cId="1649242927" sldId="350"/>
            <ac:cxnSpMk id="10" creationId="{A7F400EE-A8A5-48AF-B4D6-291B52C6F0B0}"/>
          </ac:cxnSpMkLst>
        </pc:cxnChg>
      </pc:sldChg>
      <pc:sldChg chg="modSp new mod ord">
        <pc:chgData name="Melanie Cooke" userId="a3c04b92-6f7a-45ea-9f14-e6b6518be3fe" providerId="ADAL" clId="{37BAD451-8080-423F-9C9B-AA10E972BC83}" dt="2023-06-24T15:59:53.991" v="5781" actId="20577"/>
        <pc:sldMkLst>
          <pc:docMk/>
          <pc:sldMk cId="1951965138" sldId="351"/>
        </pc:sldMkLst>
        <pc:spChg chg="mod">
          <ac:chgData name="Melanie Cooke" userId="a3c04b92-6f7a-45ea-9f14-e6b6518be3fe" providerId="ADAL" clId="{37BAD451-8080-423F-9C9B-AA10E972BC83}" dt="2023-06-24T15:33:34.253" v="5648" actId="255"/>
          <ac:spMkLst>
            <pc:docMk/>
            <pc:sldMk cId="1951965138" sldId="351"/>
            <ac:spMk id="2" creationId="{934FDD02-1141-AEA9-AC01-211A23441B66}"/>
          </ac:spMkLst>
        </pc:spChg>
        <pc:spChg chg="mod">
          <ac:chgData name="Melanie Cooke" userId="a3c04b92-6f7a-45ea-9f14-e6b6518be3fe" providerId="ADAL" clId="{37BAD451-8080-423F-9C9B-AA10E972BC83}" dt="2023-06-24T15:59:53.991" v="5781" actId="20577"/>
          <ac:spMkLst>
            <pc:docMk/>
            <pc:sldMk cId="1951965138" sldId="351"/>
            <ac:spMk id="3" creationId="{9167853E-9852-9684-3B27-888A4A2EDE1F}"/>
          </ac:spMkLst>
        </pc:spChg>
      </pc:sldChg>
      <pc:sldChg chg="modSp new mod">
        <pc:chgData name="Melanie Cooke" userId="a3c04b92-6f7a-45ea-9f14-e6b6518be3fe" providerId="ADAL" clId="{37BAD451-8080-423F-9C9B-AA10E972BC83}" dt="2023-06-25T07:29:29.386" v="6277" actId="20577"/>
        <pc:sldMkLst>
          <pc:docMk/>
          <pc:sldMk cId="2269714245" sldId="352"/>
        </pc:sldMkLst>
        <pc:spChg chg="mod">
          <ac:chgData name="Melanie Cooke" userId="a3c04b92-6f7a-45ea-9f14-e6b6518be3fe" providerId="ADAL" clId="{37BAD451-8080-423F-9C9B-AA10E972BC83}" dt="2023-06-24T10:57:05.490" v="837" actId="20577"/>
          <ac:spMkLst>
            <pc:docMk/>
            <pc:sldMk cId="2269714245" sldId="352"/>
            <ac:spMk id="2" creationId="{160CA36C-7D98-9F40-BDD7-E985F79B7F89}"/>
          </ac:spMkLst>
        </pc:spChg>
        <pc:spChg chg="mod">
          <ac:chgData name="Melanie Cooke" userId="a3c04b92-6f7a-45ea-9f14-e6b6518be3fe" providerId="ADAL" clId="{37BAD451-8080-423F-9C9B-AA10E972BC83}" dt="2023-06-25T07:29:29.386" v="6277" actId="20577"/>
          <ac:spMkLst>
            <pc:docMk/>
            <pc:sldMk cId="2269714245" sldId="352"/>
            <ac:spMk id="3" creationId="{0E9286BB-A1E7-CBB4-FE30-CD7506297CBE}"/>
          </ac:spMkLst>
        </pc:spChg>
      </pc:sldChg>
      <pc:sldChg chg="addSp modSp new mod ord">
        <pc:chgData name="Melanie Cooke" userId="a3c04b92-6f7a-45ea-9f14-e6b6518be3fe" providerId="ADAL" clId="{37BAD451-8080-423F-9C9B-AA10E972BC83}" dt="2023-06-25T08:45:50.902" v="6568" actId="20577"/>
        <pc:sldMkLst>
          <pc:docMk/>
          <pc:sldMk cId="1856981720" sldId="353"/>
        </pc:sldMkLst>
        <pc:spChg chg="mod">
          <ac:chgData name="Melanie Cooke" userId="a3c04b92-6f7a-45ea-9f14-e6b6518be3fe" providerId="ADAL" clId="{37BAD451-8080-423F-9C9B-AA10E972BC83}" dt="2023-06-24T13:27:03.811" v="2796" actId="5793"/>
          <ac:spMkLst>
            <pc:docMk/>
            <pc:sldMk cId="1856981720" sldId="353"/>
            <ac:spMk id="2" creationId="{5BD8EA40-EA02-96B7-2CAF-91B69CB82A4F}"/>
          </ac:spMkLst>
        </pc:spChg>
        <pc:spChg chg="mod">
          <ac:chgData name="Melanie Cooke" userId="a3c04b92-6f7a-45ea-9f14-e6b6518be3fe" providerId="ADAL" clId="{37BAD451-8080-423F-9C9B-AA10E972BC83}" dt="2023-06-25T08:45:50.902" v="6568" actId="20577"/>
          <ac:spMkLst>
            <pc:docMk/>
            <pc:sldMk cId="1856981720" sldId="353"/>
            <ac:spMk id="3" creationId="{A265295F-FB62-DC56-A912-48C97BE19F9A}"/>
          </ac:spMkLst>
        </pc:spChg>
        <pc:spChg chg="add mod">
          <ac:chgData name="Melanie Cooke" userId="a3c04b92-6f7a-45ea-9f14-e6b6518be3fe" providerId="ADAL" clId="{37BAD451-8080-423F-9C9B-AA10E972BC83}" dt="2023-06-24T15:59:18.469" v="5776" actId="14100"/>
          <ac:spMkLst>
            <pc:docMk/>
            <pc:sldMk cId="1856981720" sldId="353"/>
            <ac:spMk id="4" creationId="{B74B6D0C-1625-5F2C-B7AA-4BB4021B803A}"/>
          </ac:spMkLst>
        </pc:spChg>
      </pc:sldChg>
      <pc:sldChg chg="modSp new mod">
        <pc:chgData name="Melanie Cooke" userId="a3c04b92-6f7a-45ea-9f14-e6b6518be3fe" providerId="ADAL" clId="{37BAD451-8080-423F-9C9B-AA10E972BC83}" dt="2023-06-24T16:02:31.037" v="5856" actId="5793"/>
        <pc:sldMkLst>
          <pc:docMk/>
          <pc:sldMk cId="4163562386" sldId="354"/>
        </pc:sldMkLst>
        <pc:spChg chg="mod">
          <ac:chgData name="Melanie Cooke" userId="a3c04b92-6f7a-45ea-9f14-e6b6518be3fe" providerId="ADAL" clId="{37BAD451-8080-423F-9C9B-AA10E972BC83}" dt="2023-06-24T14:22:09.877" v="4733" actId="20577"/>
          <ac:spMkLst>
            <pc:docMk/>
            <pc:sldMk cId="4163562386" sldId="354"/>
            <ac:spMk id="2" creationId="{0B0C274D-1A0E-62FA-3BC3-992FB0658952}"/>
          </ac:spMkLst>
        </pc:spChg>
        <pc:spChg chg="mod">
          <ac:chgData name="Melanie Cooke" userId="a3c04b92-6f7a-45ea-9f14-e6b6518be3fe" providerId="ADAL" clId="{37BAD451-8080-423F-9C9B-AA10E972BC83}" dt="2023-06-24T16:02:31.037" v="5856" actId="5793"/>
          <ac:spMkLst>
            <pc:docMk/>
            <pc:sldMk cId="4163562386" sldId="354"/>
            <ac:spMk id="3" creationId="{6D31C617-96B0-39B8-2EAB-42CCE6D1887F}"/>
          </ac:spMkLst>
        </pc:spChg>
      </pc:sldChg>
      <pc:sldChg chg="modSp new mod ord">
        <pc:chgData name="Melanie Cooke" userId="a3c04b92-6f7a-45ea-9f14-e6b6518be3fe" providerId="ADAL" clId="{37BAD451-8080-423F-9C9B-AA10E972BC83}" dt="2023-06-24T15:59:41.752" v="5778" actId="20577"/>
        <pc:sldMkLst>
          <pc:docMk/>
          <pc:sldMk cId="3588772201" sldId="355"/>
        </pc:sldMkLst>
        <pc:spChg chg="mod">
          <ac:chgData name="Melanie Cooke" userId="a3c04b92-6f7a-45ea-9f14-e6b6518be3fe" providerId="ADAL" clId="{37BAD451-8080-423F-9C9B-AA10E972BC83}" dt="2023-06-24T15:34:22.982" v="5650" actId="255"/>
          <ac:spMkLst>
            <pc:docMk/>
            <pc:sldMk cId="3588772201" sldId="355"/>
            <ac:spMk id="2" creationId="{FC447451-AEC3-1CC7-8E5F-DE3129E26450}"/>
          </ac:spMkLst>
        </pc:spChg>
        <pc:spChg chg="mod">
          <ac:chgData name="Melanie Cooke" userId="a3c04b92-6f7a-45ea-9f14-e6b6518be3fe" providerId="ADAL" clId="{37BAD451-8080-423F-9C9B-AA10E972BC83}" dt="2023-06-24T15:59:41.752" v="5778" actId="20577"/>
          <ac:spMkLst>
            <pc:docMk/>
            <pc:sldMk cId="3588772201" sldId="355"/>
            <ac:spMk id="3" creationId="{0E7BF0AD-394C-FA21-8DC0-F54D19B160E2}"/>
          </ac:spMkLst>
        </pc:spChg>
      </pc:sldChg>
      <pc:sldChg chg="modSp new mod">
        <pc:chgData name="Melanie Cooke" userId="a3c04b92-6f7a-45ea-9f14-e6b6518be3fe" providerId="ADAL" clId="{37BAD451-8080-423F-9C9B-AA10E972BC83}" dt="2023-06-24T15:36:18.133" v="5718" actId="14100"/>
        <pc:sldMkLst>
          <pc:docMk/>
          <pc:sldMk cId="3313847310" sldId="356"/>
        </pc:sldMkLst>
        <pc:spChg chg="mod">
          <ac:chgData name="Melanie Cooke" userId="a3c04b92-6f7a-45ea-9f14-e6b6518be3fe" providerId="ADAL" clId="{37BAD451-8080-423F-9C9B-AA10E972BC83}" dt="2023-06-24T15:36:14.083" v="5717" actId="255"/>
          <ac:spMkLst>
            <pc:docMk/>
            <pc:sldMk cId="3313847310" sldId="356"/>
            <ac:spMk id="2" creationId="{AE96221F-3950-57A9-655F-98F355D75145}"/>
          </ac:spMkLst>
        </pc:spChg>
        <pc:spChg chg="mod">
          <ac:chgData name="Melanie Cooke" userId="a3c04b92-6f7a-45ea-9f14-e6b6518be3fe" providerId="ADAL" clId="{37BAD451-8080-423F-9C9B-AA10E972BC83}" dt="2023-06-24T15:36:18.133" v="5718" actId="14100"/>
          <ac:spMkLst>
            <pc:docMk/>
            <pc:sldMk cId="3313847310" sldId="356"/>
            <ac:spMk id="3" creationId="{EDEE1EA4-F68A-5D8F-855D-63EA0B03055E}"/>
          </ac:spMkLst>
        </pc:spChg>
      </pc:sldChg>
      <pc:sldChg chg="modSp new mod">
        <pc:chgData name="Melanie Cooke" userId="a3c04b92-6f7a-45ea-9f14-e6b6518be3fe" providerId="ADAL" clId="{37BAD451-8080-423F-9C9B-AA10E972BC83}" dt="2023-06-25T08:46:45.064" v="6571" actId="20577"/>
        <pc:sldMkLst>
          <pc:docMk/>
          <pc:sldMk cId="2266784429" sldId="357"/>
        </pc:sldMkLst>
        <pc:spChg chg="mod">
          <ac:chgData name="Melanie Cooke" userId="a3c04b92-6f7a-45ea-9f14-e6b6518be3fe" providerId="ADAL" clId="{37BAD451-8080-423F-9C9B-AA10E972BC83}" dt="2023-06-24T15:37:01.657" v="5720" actId="255"/>
          <ac:spMkLst>
            <pc:docMk/>
            <pc:sldMk cId="2266784429" sldId="357"/>
            <ac:spMk id="2" creationId="{E9BE3DA2-ABF3-09A0-A4E7-DA76875FC9DA}"/>
          </ac:spMkLst>
        </pc:spChg>
        <pc:spChg chg="mod">
          <ac:chgData name="Melanie Cooke" userId="a3c04b92-6f7a-45ea-9f14-e6b6518be3fe" providerId="ADAL" clId="{37BAD451-8080-423F-9C9B-AA10E972BC83}" dt="2023-06-25T08:46:45.064" v="6571" actId="20577"/>
          <ac:spMkLst>
            <pc:docMk/>
            <pc:sldMk cId="2266784429" sldId="357"/>
            <ac:spMk id="3" creationId="{D6A35E92-B778-8B38-C421-9E5629ECC718}"/>
          </ac:spMkLst>
        </pc:spChg>
      </pc:sldChg>
      <pc:sldChg chg="modSp new mod modAnim">
        <pc:chgData name="Melanie Cooke" userId="a3c04b92-6f7a-45ea-9f14-e6b6518be3fe" providerId="ADAL" clId="{37BAD451-8080-423F-9C9B-AA10E972BC83}" dt="2023-06-25T08:51:03.150" v="6579"/>
        <pc:sldMkLst>
          <pc:docMk/>
          <pc:sldMk cId="1776051934" sldId="358"/>
        </pc:sldMkLst>
        <pc:spChg chg="mod">
          <ac:chgData name="Melanie Cooke" userId="a3c04b92-6f7a-45ea-9f14-e6b6518be3fe" providerId="ADAL" clId="{37BAD451-8080-423F-9C9B-AA10E972BC83}" dt="2023-06-24T16:04:43.044" v="5892" actId="20577"/>
          <ac:spMkLst>
            <pc:docMk/>
            <pc:sldMk cId="1776051934" sldId="358"/>
            <ac:spMk id="2" creationId="{71A2FB21-1293-652D-5C38-DC5773C1B740}"/>
          </ac:spMkLst>
        </pc:spChg>
        <pc:spChg chg="mod">
          <ac:chgData name="Melanie Cooke" userId="a3c04b92-6f7a-45ea-9f14-e6b6518be3fe" providerId="ADAL" clId="{37BAD451-8080-423F-9C9B-AA10E972BC83}" dt="2023-06-24T16:05:51.291" v="5960" actId="20577"/>
          <ac:spMkLst>
            <pc:docMk/>
            <pc:sldMk cId="1776051934" sldId="358"/>
            <ac:spMk id="3" creationId="{05CFC7F2-A742-4A5C-99C2-815721F7271E}"/>
          </ac:spMkLst>
        </pc:spChg>
      </pc:sldChg>
      <pc:sldChg chg="modSp new mod">
        <pc:chgData name="Melanie Cooke" userId="a3c04b92-6f7a-45ea-9f14-e6b6518be3fe" providerId="ADAL" clId="{37BAD451-8080-423F-9C9B-AA10E972BC83}" dt="2023-06-24T13:22:37.842" v="2770" actId="20577"/>
        <pc:sldMkLst>
          <pc:docMk/>
          <pc:sldMk cId="2989009598" sldId="359"/>
        </pc:sldMkLst>
        <pc:spChg chg="mod">
          <ac:chgData name="Melanie Cooke" userId="a3c04b92-6f7a-45ea-9f14-e6b6518be3fe" providerId="ADAL" clId="{37BAD451-8080-423F-9C9B-AA10E972BC83}" dt="2023-06-24T13:17:02.729" v="2271" actId="20577"/>
          <ac:spMkLst>
            <pc:docMk/>
            <pc:sldMk cId="2989009598" sldId="359"/>
            <ac:spMk id="2" creationId="{07629228-8CA9-98F3-CCCA-94BAFBA97BC4}"/>
          </ac:spMkLst>
        </pc:spChg>
        <pc:spChg chg="mod">
          <ac:chgData name="Melanie Cooke" userId="a3c04b92-6f7a-45ea-9f14-e6b6518be3fe" providerId="ADAL" clId="{37BAD451-8080-423F-9C9B-AA10E972BC83}" dt="2023-06-24T13:22:37.842" v="2770" actId="20577"/>
          <ac:spMkLst>
            <pc:docMk/>
            <pc:sldMk cId="2989009598" sldId="359"/>
            <ac:spMk id="3" creationId="{5DE01554-FFD2-7B24-045B-B7E6413AE050}"/>
          </ac:spMkLst>
        </pc:spChg>
      </pc:sldChg>
      <pc:sldChg chg="modSp new mod">
        <pc:chgData name="Melanie Cooke" userId="a3c04b92-6f7a-45ea-9f14-e6b6518be3fe" providerId="ADAL" clId="{37BAD451-8080-423F-9C9B-AA10E972BC83}" dt="2023-06-25T07:15:02.224" v="6184" actId="20577"/>
        <pc:sldMkLst>
          <pc:docMk/>
          <pc:sldMk cId="1612456452" sldId="360"/>
        </pc:sldMkLst>
        <pc:spChg chg="mod">
          <ac:chgData name="Melanie Cooke" userId="a3c04b92-6f7a-45ea-9f14-e6b6518be3fe" providerId="ADAL" clId="{37BAD451-8080-423F-9C9B-AA10E972BC83}" dt="2023-06-25T07:15:02.224" v="6184" actId="20577"/>
          <ac:spMkLst>
            <pc:docMk/>
            <pc:sldMk cId="1612456452" sldId="360"/>
            <ac:spMk id="2" creationId="{2938DEC3-A178-9137-A2CB-8BD9B78A961A}"/>
          </ac:spMkLst>
        </pc:spChg>
        <pc:spChg chg="mod">
          <ac:chgData name="Melanie Cooke" userId="a3c04b92-6f7a-45ea-9f14-e6b6518be3fe" providerId="ADAL" clId="{37BAD451-8080-423F-9C9B-AA10E972BC83}" dt="2023-06-25T07:14:52.632" v="6170" actId="27636"/>
          <ac:spMkLst>
            <pc:docMk/>
            <pc:sldMk cId="1612456452" sldId="360"/>
            <ac:spMk id="3" creationId="{80F97E21-8271-2001-1B48-EFA0D369D171}"/>
          </ac:spMkLst>
        </pc:spChg>
      </pc:sldChg>
      <pc:sldChg chg="modSp new mod">
        <pc:chgData name="Melanie Cooke" userId="a3c04b92-6f7a-45ea-9f14-e6b6518be3fe" providerId="ADAL" clId="{37BAD451-8080-423F-9C9B-AA10E972BC83}" dt="2023-06-24T15:35:34.075" v="5716" actId="14100"/>
        <pc:sldMkLst>
          <pc:docMk/>
          <pc:sldMk cId="896449119" sldId="361"/>
        </pc:sldMkLst>
        <pc:spChg chg="mod">
          <ac:chgData name="Melanie Cooke" userId="a3c04b92-6f7a-45ea-9f14-e6b6518be3fe" providerId="ADAL" clId="{37BAD451-8080-423F-9C9B-AA10E972BC83}" dt="2023-06-24T15:35:28.959" v="5715" actId="20577"/>
          <ac:spMkLst>
            <pc:docMk/>
            <pc:sldMk cId="896449119" sldId="361"/>
            <ac:spMk id="2" creationId="{F3F1F869-DC3C-3618-8F38-987EDDF4DCD6}"/>
          </ac:spMkLst>
        </pc:spChg>
        <pc:spChg chg="mod">
          <ac:chgData name="Melanie Cooke" userId="a3c04b92-6f7a-45ea-9f14-e6b6518be3fe" providerId="ADAL" clId="{37BAD451-8080-423F-9C9B-AA10E972BC83}" dt="2023-06-24T15:35:34.075" v="5716" actId="14100"/>
          <ac:spMkLst>
            <pc:docMk/>
            <pc:sldMk cId="896449119" sldId="361"/>
            <ac:spMk id="3" creationId="{6CBB3320-E249-5931-E27E-715AB0240962}"/>
          </ac:spMkLst>
        </pc:spChg>
      </pc:sldChg>
      <pc:sldChg chg="add del">
        <pc:chgData name="Melanie Cooke" userId="a3c04b92-6f7a-45ea-9f14-e6b6518be3fe" providerId="ADAL" clId="{37BAD451-8080-423F-9C9B-AA10E972BC83}" dt="2023-06-24T14:21:39.927" v="4726" actId="2696"/>
        <pc:sldMkLst>
          <pc:docMk/>
          <pc:sldMk cId="4286568651" sldId="361"/>
        </pc:sldMkLst>
      </pc:sldChg>
      <pc:sldChg chg="modSp new mod">
        <pc:chgData name="Melanie Cooke" userId="a3c04b92-6f7a-45ea-9f14-e6b6518be3fe" providerId="ADAL" clId="{37BAD451-8080-423F-9C9B-AA10E972BC83}" dt="2023-06-24T15:35:11.628" v="5668" actId="20577"/>
        <pc:sldMkLst>
          <pc:docMk/>
          <pc:sldMk cId="1429902878" sldId="362"/>
        </pc:sldMkLst>
        <pc:spChg chg="mod">
          <ac:chgData name="Melanie Cooke" userId="a3c04b92-6f7a-45ea-9f14-e6b6518be3fe" providerId="ADAL" clId="{37BAD451-8080-423F-9C9B-AA10E972BC83}" dt="2023-06-24T15:35:11.628" v="5668" actId="20577"/>
          <ac:spMkLst>
            <pc:docMk/>
            <pc:sldMk cId="1429902878" sldId="362"/>
            <ac:spMk id="2" creationId="{4E048070-8833-A2B1-6C98-E2AD64F96501}"/>
          </ac:spMkLst>
        </pc:spChg>
        <pc:spChg chg="mod">
          <ac:chgData name="Melanie Cooke" userId="a3c04b92-6f7a-45ea-9f14-e6b6518be3fe" providerId="ADAL" clId="{37BAD451-8080-423F-9C9B-AA10E972BC83}" dt="2023-06-24T14:30:21.528" v="5032" actId="20577"/>
          <ac:spMkLst>
            <pc:docMk/>
            <pc:sldMk cId="1429902878" sldId="362"/>
            <ac:spMk id="3" creationId="{87B05163-5F35-D627-C0DF-ECF554B40074}"/>
          </ac:spMkLst>
        </pc:spChg>
      </pc:sldChg>
      <pc:sldChg chg="add del">
        <pc:chgData name="Melanie Cooke" userId="a3c04b92-6f7a-45ea-9f14-e6b6518be3fe" providerId="ADAL" clId="{37BAD451-8080-423F-9C9B-AA10E972BC83}" dt="2023-06-24T14:13:03.558" v="4076"/>
        <pc:sldMkLst>
          <pc:docMk/>
          <pc:sldMk cId="2564986277"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869A9-2977-4E18-8C85-00909C5EEE02}" type="datetimeFigureOut">
              <a:rPr lang="en-GB" smtClean="0"/>
              <a:t>25/06/2023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3374C-5BD5-4507-8A43-D0498483CD09}" type="slidenum">
              <a:rPr lang="en-GB" smtClean="0"/>
              <a:t>‹#›</a:t>
            </a:fld>
            <a:endParaRPr lang="en-GB"/>
          </a:p>
        </p:txBody>
      </p:sp>
    </p:spTree>
    <p:extLst>
      <p:ext uri="{BB962C8B-B14F-4D97-AF65-F5344CB8AC3E}">
        <p14:creationId xmlns:p14="http://schemas.microsoft.com/office/powerpoint/2010/main" val="187026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83374C-5BD5-4507-8A43-D0498483CD09}" type="slidenum">
              <a:rPr lang="en-GB" smtClean="0"/>
              <a:t>1</a:t>
            </a:fld>
            <a:endParaRPr lang="en-GB"/>
          </a:p>
        </p:txBody>
      </p:sp>
    </p:spTree>
    <p:extLst>
      <p:ext uri="{BB962C8B-B14F-4D97-AF65-F5344CB8AC3E}">
        <p14:creationId xmlns:p14="http://schemas.microsoft.com/office/powerpoint/2010/main" val="1607205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01D7482-F6A4-47B5-8B35-AEA5FB14219A}" type="slidenum">
              <a:rPr lang="en-GB" smtClean="0"/>
              <a:t>6</a:t>
            </a:fld>
            <a:endParaRPr lang="en-GB"/>
          </a:p>
        </p:txBody>
      </p:sp>
    </p:spTree>
    <p:extLst>
      <p:ext uri="{BB962C8B-B14F-4D97-AF65-F5344CB8AC3E}">
        <p14:creationId xmlns:p14="http://schemas.microsoft.com/office/powerpoint/2010/main" val="415297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Since then we have held these meetings annually and engaged with deputy mayors of both GLA departments with responsibility for ESOL in London, Debbie Weekes Barnard from the social integration department as well as her predecessor Matthew Ryder and Jules Pipe from the Skills department as well as senior policy officers in these departments.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 events were co-organised and attended ESOL students and teachers from a number of organisations as well as other allied organisations who care about ESOL. Each event had around 200 people in attendance.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At these meetings ESOL students shared their experiences of learning English and the barriers they experienced while doing so.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At these assemblies but also in classes we have been hearing that one of the major barriers experienced by ESOL students is a lack of information about classes. We have heard students talk about having to stay at home for years because they could not find a class with a creche or they were prevented from attending one because they did not have meet certain eligibility criteria. With ESOL funding cut by more than a half, many students are put on waiting lists. All of this could be mitigated by having a website with ESOL classes in London. </a:t>
            </a:r>
            <a:endParaRPr dirty="0"/>
          </a:p>
        </p:txBody>
      </p:sp>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18A8-B21B-4660-A8E5-54F8363279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2B1C03-B22F-437A-8E5E-C9753D04D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4B508F-05AB-4036-A95F-6E7D7310097B}"/>
              </a:ext>
            </a:extLst>
          </p:cNvPr>
          <p:cNvSpPr>
            <a:spLocks noGrp="1"/>
          </p:cNvSpPr>
          <p:nvPr>
            <p:ph type="dt" sz="half" idx="10"/>
          </p:nvPr>
        </p:nvSpPr>
        <p:spPr/>
        <p:txBody>
          <a:bodyPr/>
          <a:lstStyle/>
          <a:p>
            <a:fld id="{C41A3EEA-9FF2-4830-82DC-7CC429AFE675}" type="datetimeFigureOut">
              <a:rPr lang="en-GB" smtClean="0"/>
              <a:t>25/06/2023</a:t>
            </a:fld>
            <a:endParaRPr lang="en-GB"/>
          </a:p>
        </p:txBody>
      </p:sp>
      <p:sp>
        <p:nvSpPr>
          <p:cNvPr id="5" name="Footer Placeholder 4">
            <a:extLst>
              <a:ext uri="{FF2B5EF4-FFF2-40B4-BE49-F238E27FC236}">
                <a16:creationId xmlns:a16="http://schemas.microsoft.com/office/drawing/2014/main" id="{CB540F41-6780-40E3-9055-4FD5E2E8FF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ACCF95-F0C3-425A-BF79-1B10EF24B8F4}"/>
              </a:ext>
            </a:extLst>
          </p:cNvPr>
          <p:cNvSpPr>
            <a:spLocks noGrp="1"/>
          </p:cNvSpPr>
          <p:nvPr>
            <p:ph type="sldNum" sz="quarter" idx="12"/>
          </p:nvPr>
        </p:nvSpPr>
        <p:spPr/>
        <p:txBody>
          <a:bodyPr/>
          <a:lstStyle/>
          <a:p>
            <a:fld id="{BAD8DA19-0A57-4B13-B6B3-FBEF789E61FD}" type="slidenum">
              <a:rPr lang="en-GB" smtClean="0"/>
              <a:t>‹#›</a:t>
            </a:fld>
            <a:endParaRPr lang="en-GB"/>
          </a:p>
        </p:txBody>
      </p:sp>
    </p:spTree>
    <p:extLst>
      <p:ext uri="{BB962C8B-B14F-4D97-AF65-F5344CB8AC3E}">
        <p14:creationId xmlns:p14="http://schemas.microsoft.com/office/powerpoint/2010/main" val="107350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9BE11-D67A-4FFA-8966-BDF6CFC512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55B307-06A6-42AD-A162-4346774729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7AC9C0-CF9A-41A5-80E8-42A74D4E5905}"/>
              </a:ext>
            </a:extLst>
          </p:cNvPr>
          <p:cNvSpPr>
            <a:spLocks noGrp="1"/>
          </p:cNvSpPr>
          <p:nvPr>
            <p:ph type="dt" sz="half" idx="10"/>
          </p:nvPr>
        </p:nvSpPr>
        <p:spPr/>
        <p:txBody>
          <a:bodyPr/>
          <a:lstStyle/>
          <a:p>
            <a:fld id="{C41A3EEA-9FF2-4830-82DC-7CC429AFE675}" type="datetimeFigureOut">
              <a:rPr lang="en-GB" smtClean="0"/>
              <a:t>25/06/2023</a:t>
            </a:fld>
            <a:endParaRPr lang="en-GB"/>
          </a:p>
        </p:txBody>
      </p:sp>
      <p:sp>
        <p:nvSpPr>
          <p:cNvPr id="5" name="Footer Placeholder 4">
            <a:extLst>
              <a:ext uri="{FF2B5EF4-FFF2-40B4-BE49-F238E27FC236}">
                <a16:creationId xmlns:a16="http://schemas.microsoft.com/office/drawing/2014/main" id="{0813C4B0-E30D-4048-84D7-93A9C83BC6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D40D20-4A0A-4987-A21B-DC3EFA6D05F3}"/>
              </a:ext>
            </a:extLst>
          </p:cNvPr>
          <p:cNvSpPr>
            <a:spLocks noGrp="1"/>
          </p:cNvSpPr>
          <p:nvPr>
            <p:ph type="sldNum" sz="quarter" idx="12"/>
          </p:nvPr>
        </p:nvSpPr>
        <p:spPr/>
        <p:txBody>
          <a:bodyPr/>
          <a:lstStyle/>
          <a:p>
            <a:fld id="{BAD8DA19-0A57-4B13-B6B3-FBEF789E61FD}" type="slidenum">
              <a:rPr lang="en-GB" smtClean="0"/>
              <a:t>‹#›</a:t>
            </a:fld>
            <a:endParaRPr lang="en-GB"/>
          </a:p>
        </p:txBody>
      </p:sp>
    </p:spTree>
    <p:extLst>
      <p:ext uri="{BB962C8B-B14F-4D97-AF65-F5344CB8AC3E}">
        <p14:creationId xmlns:p14="http://schemas.microsoft.com/office/powerpoint/2010/main" val="249962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D6593-E59E-4B27-97B6-4F0464E374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577CFF-4456-4F61-93F7-16D7AA38D2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92FECC-370A-4F6B-846E-3A24AE1F42FC}"/>
              </a:ext>
            </a:extLst>
          </p:cNvPr>
          <p:cNvSpPr>
            <a:spLocks noGrp="1"/>
          </p:cNvSpPr>
          <p:nvPr>
            <p:ph type="dt" sz="half" idx="10"/>
          </p:nvPr>
        </p:nvSpPr>
        <p:spPr/>
        <p:txBody>
          <a:bodyPr/>
          <a:lstStyle/>
          <a:p>
            <a:fld id="{C41A3EEA-9FF2-4830-82DC-7CC429AFE675}" type="datetimeFigureOut">
              <a:rPr lang="en-GB" smtClean="0"/>
              <a:t>25/06/2023</a:t>
            </a:fld>
            <a:endParaRPr lang="en-GB"/>
          </a:p>
        </p:txBody>
      </p:sp>
      <p:sp>
        <p:nvSpPr>
          <p:cNvPr id="5" name="Footer Placeholder 4">
            <a:extLst>
              <a:ext uri="{FF2B5EF4-FFF2-40B4-BE49-F238E27FC236}">
                <a16:creationId xmlns:a16="http://schemas.microsoft.com/office/drawing/2014/main" id="{774B2A70-68A7-40ED-8B67-F8607AEAF2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148942-3983-49D1-92F0-97462BDE5ACB}"/>
              </a:ext>
            </a:extLst>
          </p:cNvPr>
          <p:cNvSpPr>
            <a:spLocks noGrp="1"/>
          </p:cNvSpPr>
          <p:nvPr>
            <p:ph type="sldNum" sz="quarter" idx="12"/>
          </p:nvPr>
        </p:nvSpPr>
        <p:spPr/>
        <p:txBody>
          <a:bodyPr/>
          <a:lstStyle/>
          <a:p>
            <a:fld id="{BAD8DA19-0A57-4B13-B6B3-FBEF789E61FD}" type="slidenum">
              <a:rPr lang="en-GB" smtClean="0"/>
              <a:t>‹#›</a:t>
            </a:fld>
            <a:endParaRPr lang="en-GB"/>
          </a:p>
        </p:txBody>
      </p:sp>
    </p:spTree>
    <p:extLst>
      <p:ext uri="{BB962C8B-B14F-4D97-AF65-F5344CB8AC3E}">
        <p14:creationId xmlns:p14="http://schemas.microsoft.com/office/powerpoint/2010/main" val="367329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151D-0721-4FD2-B517-C52026E5A9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57528D-E95E-4C56-83CA-7696E3A0D9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596A9D-4AE9-4141-85F3-BF8BFDED0AED}"/>
              </a:ext>
            </a:extLst>
          </p:cNvPr>
          <p:cNvSpPr>
            <a:spLocks noGrp="1"/>
          </p:cNvSpPr>
          <p:nvPr>
            <p:ph type="dt" sz="half" idx="10"/>
          </p:nvPr>
        </p:nvSpPr>
        <p:spPr/>
        <p:txBody>
          <a:bodyPr/>
          <a:lstStyle/>
          <a:p>
            <a:fld id="{C41A3EEA-9FF2-4830-82DC-7CC429AFE675}" type="datetimeFigureOut">
              <a:rPr lang="en-GB" smtClean="0"/>
              <a:t>25/06/2023</a:t>
            </a:fld>
            <a:endParaRPr lang="en-GB"/>
          </a:p>
        </p:txBody>
      </p:sp>
      <p:sp>
        <p:nvSpPr>
          <p:cNvPr id="5" name="Footer Placeholder 4">
            <a:extLst>
              <a:ext uri="{FF2B5EF4-FFF2-40B4-BE49-F238E27FC236}">
                <a16:creationId xmlns:a16="http://schemas.microsoft.com/office/drawing/2014/main" id="{5EAE4EAF-B1A1-4882-BB8F-64B7B56C80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D87838-3773-48AF-B259-45FB509AA89B}"/>
              </a:ext>
            </a:extLst>
          </p:cNvPr>
          <p:cNvSpPr>
            <a:spLocks noGrp="1"/>
          </p:cNvSpPr>
          <p:nvPr>
            <p:ph type="sldNum" sz="quarter" idx="12"/>
          </p:nvPr>
        </p:nvSpPr>
        <p:spPr/>
        <p:txBody>
          <a:bodyPr/>
          <a:lstStyle/>
          <a:p>
            <a:fld id="{BAD8DA19-0A57-4B13-B6B3-FBEF789E61FD}" type="slidenum">
              <a:rPr lang="en-GB" smtClean="0"/>
              <a:t>‹#›</a:t>
            </a:fld>
            <a:endParaRPr lang="en-GB"/>
          </a:p>
        </p:txBody>
      </p:sp>
    </p:spTree>
    <p:extLst>
      <p:ext uri="{BB962C8B-B14F-4D97-AF65-F5344CB8AC3E}">
        <p14:creationId xmlns:p14="http://schemas.microsoft.com/office/powerpoint/2010/main" val="222516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1C5E-22A0-4DA7-8656-68A17BBE86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6737E9-98F6-4B85-A0F6-CFB924FBA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B86621-1557-4AC9-B412-F8B0A744AD4A}"/>
              </a:ext>
            </a:extLst>
          </p:cNvPr>
          <p:cNvSpPr>
            <a:spLocks noGrp="1"/>
          </p:cNvSpPr>
          <p:nvPr>
            <p:ph type="dt" sz="half" idx="10"/>
          </p:nvPr>
        </p:nvSpPr>
        <p:spPr/>
        <p:txBody>
          <a:bodyPr/>
          <a:lstStyle/>
          <a:p>
            <a:fld id="{C41A3EEA-9FF2-4830-82DC-7CC429AFE675}" type="datetimeFigureOut">
              <a:rPr lang="en-GB" smtClean="0"/>
              <a:t>25/06/2023</a:t>
            </a:fld>
            <a:endParaRPr lang="en-GB"/>
          </a:p>
        </p:txBody>
      </p:sp>
      <p:sp>
        <p:nvSpPr>
          <p:cNvPr id="5" name="Footer Placeholder 4">
            <a:extLst>
              <a:ext uri="{FF2B5EF4-FFF2-40B4-BE49-F238E27FC236}">
                <a16:creationId xmlns:a16="http://schemas.microsoft.com/office/drawing/2014/main" id="{7696E8E9-254A-45BE-863F-091F3C7047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DEB42A-EFE5-4C0B-BD79-4C433ADEE2CA}"/>
              </a:ext>
            </a:extLst>
          </p:cNvPr>
          <p:cNvSpPr>
            <a:spLocks noGrp="1"/>
          </p:cNvSpPr>
          <p:nvPr>
            <p:ph type="sldNum" sz="quarter" idx="12"/>
          </p:nvPr>
        </p:nvSpPr>
        <p:spPr/>
        <p:txBody>
          <a:bodyPr/>
          <a:lstStyle/>
          <a:p>
            <a:fld id="{BAD8DA19-0A57-4B13-B6B3-FBEF789E61FD}" type="slidenum">
              <a:rPr lang="en-GB" smtClean="0"/>
              <a:t>‹#›</a:t>
            </a:fld>
            <a:endParaRPr lang="en-GB"/>
          </a:p>
        </p:txBody>
      </p:sp>
    </p:spTree>
    <p:extLst>
      <p:ext uri="{BB962C8B-B14F-4D97-AF65-F5344CB8AC3E}">
        <p14:creationId xmlns:p14="http://schemas.microsoft.com/office/powerpoint/2010/main" val="264323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2EB9-281D-4404-A2ED-D67BACF356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85FA31-3593-4418-A55B-5C3CFB75FF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12D14E-1BBC-4782-B533-0549A5FD2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31BE492-B4C4-4610-A939-2E6F2EAC7422}"/>
              </a:ext>
            </a:extLst>
          </p:cNvPr>
          <p:cNvSpPr>
            <a:spLocks noGrp="1"/>
          </p:cNvSpPr>
          <p:nvPr>
            <p:ph type="dt" sz="half" idx="10"/>
          </p:nvPr>
        </p:nvSpPr>
        <p:spPr/>
        <p:txBody>
          <a:bodyPr/>
          <a:lstStyle/>
          <a:p>
            <a:fld id="{C41A3EEA-9FF2-4830-82DC-7CC429AFE675}" type="datetimeFigureOut">
              <a:rPr lang="en-GB" smtClean="0"/>
              <a:t>25/06/2023</a:t>
            </a:fld>
            <a:endParaRPr lang="en-GB"/>
          </a:p>
        </p:txBody>
      </p:sp>
      <p:sp>
        <p:nvSpPr>
          <p:cNvPr id="6" name="Footer Placeholder 5">
            <a:extLst>
              <a:ext uri="{FF2B5EF4-FFF2-40B4-BE49-F238E27FC236}">
                <a16:creationId xmlns:a16="http://schemas.microsoft.com/office/drawing/2014/main" id="{F28B2459-F18E-478E-A6B9-E6ADB66B65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B1F216-AF8E-478A-AD3B-A2AB8D469CD9}"/>
              </a:ext>
            </a:extLst>
          </p:cNvPr>
          <p:cNvSpPr>
            <a:spLocks noGrp="1"/>
          </p:cNvSpPr>
          <p:nvPr>
            <p:ph type="sldNum" sz="quarter" idx="12"/>
          </p:nvPr>
        </p:nvSpPr>
        <p:spPr/>
        <p:txBody>
          <a:bodyPr/>
          <a:lstStyle/>
          <a:p>
            <a:fld id="{BAD8DA19-0A57-4B13-B6B3-FBEF789E61FD}" type="slidenum">
              <a:rPr lang="en-GB" smtClean="0"/>
              <a:t>‹#›</a:t>
            </a:fld>
            <a:endParaRPr lang="en-GB"/>
          </a:p>
        </p:txBody>
      </p:sp>
    </p:spTree>
    <p:extLst>
      <p:ext uri="{BB962C8B-B14F-4D97-AF65-F5344CB8AC3E}">
        <p14:creationId xmlns:p14="http://schemas.microsoft.com/office/powerpoint/2010/main" val="235748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21CF-33A4-4140-8E90-BFF80B1531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661F45-EA1C-4142-9EBC-820DC2612D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CF9D26-BB8F-42CF-8B54-5905BFBEC7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560C79-64CA-4C5D-9A84-F4AFF29C2F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0756FB-B042-479F-AB0B-78E53110D4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2AB648-3276-4026-BED9-2DB1823D9D5F}"/>
              </a:ext>
            </a:extLst>
          </p:cNvPr>
          <p:cNvSpPr>
            <a:spLocks noGrp="1"/>
          </p:cNvSpPr>
          <p:nvPr>
            <p:ph type="dt" sz="half" idx="10"/>
          </p:nvPr>
        </p:nvSpPr>
        <p:spPr/>
        <p:txBody>
          <a:bodyPr/>
          <a:lstStyle/>
          <a:p>
            <a:fld id="{C41A3EEA-9FF2-4830-82DC-7CC429AFE675}" type="datetimeFigureOut">
              <a:rPr lang="en-GB" smtClean="0"/>
              <a:t>25/06/2023</a:t>
            </a:fld>
            <a:endParaRPr lang="en-GB"/>
          </a:p>
        </p:txBody>
      </p:sp>
      <p:sp>
        <p:nvSpPr>
          <p:cNvPr id="8" name="Footer Placeholder 7">
            <a:extLst>
              <a:ext uri="{FF2B5EF4-FFF2-40B4-BE49-F238E27FC236}">
                <a16:creationId xmlns:a16="http://schemas.microsoft.com/office/drawing/2014/main" id="{9E6E5D70-17A8-49B8-9134-E45E322E21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FA57A8-237D-4C2A-8E57-8B86AE39AC84}"/>
              </a:ext>
            </a:extLst>
          </p:cNvPr>
          <p:cNvSpPr>
            <a:spLocks noGrp="1"/>
          </p:cNvSpPr>
          <p:nvPr>
            <p:ph type="sldNum" sz="quarter" idx="12"/>
          </p:nvPr>
        </p:nvSpPr>
        <p:spPr/>
        <p:txBody>
          <a:bodyPr/>
          <a:lstStyle/>
          <a:p>
            <a:fld id="{BAD8DA19-0A57-4B13-B6B3-FBEF789E61FD}" type="slidenum">
              <a:rPr lang="en-GB" smtClean="0"/>
              <a:t>‹#›</a:t>
            </a:fld>
            <a:endParaRPr lang="en-GB"/>
          </a:p>
        </p:txBody>
      </p:sp>
    </p:spTree>
    <p:extLst>
      <p:ext uri="{BB962C8B-B14F-4D97-AF65-F5344CB8AC3E}">
        <p14:creationId xmlns:p14="http://schemas.microsoft.com/office/powerpoint/2010/main" val="345530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F2D68-60C5-43D6-A405-E4A670351D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C0EED9C-5EC2-4A50-A730-4BB0FD424075}"/>
              </a:ext>
            </a:extLst>
          </p:cNvPr>
          <p:cNvSpPr>
            <a:spLocks noGrp="1"/>
          </p:cNvSpPr>
          <p:nvPr>
            <p:ph type="dt" sz="half" idx="10"/>
          </p:nvPr>
        </p:nvSpPr>
        <p:spPr/>
        <p:txBody>
          <a:bodyPr/>
          <a:lstStyle/>
          <a:p>
            <a:fld id="{C41A3EEA-9FF2-4830-82DC-7CC429AFE675}" type="datetimeFigureOut">
              <a:rPr lang="en-GB" smtClean="0"/>
              <a:t>25/06/2023</a:t>
            </a:fld>
            <a:endParaRPr lang="en-GB"/>
          </a:p>
        </p:txBody>
      </p:sp>
      <p:sp>
        <p:nvSpPr>
          <p:cNvPr id="4" name="Footer Placeholder 3">
            <a:extLst>
              <a:ext uri="{FF2B5EF4-FFF2-40B4-BE49-F238E27FC236}">
                <a16:creationId xmlns:a16="http://schemas.microsoft.com/office/drawing/2014/main" id="{81A3CC71-2C4D-4EE8-9C18-DE3D32E4AC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0D111E-CFB6-4FB6-9CAF-E4AEAAC68571}"/>
              </a:ext>
            </a:extLst>
          </p:cNvPr>
          <p:cNvSpPr>
            <a:spLocks noGrp="1"/>
          </p:cNvSpPr>
          <p:nvPr>
            <p:ph type="sldNum" sz="quarter" idx="12"/>
          </p:nvPr>
        </p:nvSpPr>
        <p:spPr/>
        <p:txBody>
          <a:bodyPr/>
          <a:lstStyle/>
          <a:p>
            <a:fld id="{BAD8DA19-0A57-4B13-B6B3-FBEF789E61FD}" type="slidenum">
              <a:rPr lang="en-GB" smtClean="0"/>
              <a:t>‹#›</a:t>
            </a:fld>
            <a:endParaRPr lang="en-GB"/>
          </a:p>
        </p:txBody>
      </p:sp>
    </p:spTree>
    <p:extLst>
      <p:ext uri="{BB962C8B-B14F-4D97-AF65-F5344CB8AC3E}">
        <p14:creationId xmlns:p14="http://schemas.microsoft.com/office/powerpoint/2010/main" val="127687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F5302-F255-4199-A21F-43B4C455D339}"/>
              </a:ext>
            </a:extLst>
          </p:cNvPr>
          <p:cNvSpPr>
            <a:spLocks noGrp="1"/>
          </p:cNvSpPr>
          <p:nvPr>
            <p:ph type="dt" sz="half" idx="10"/>
          </p:nvPr>
        </p:nvSpPr>
        <p:spPr/>
        <p:txBody>
          <a:bodyPr/>
          <a:lstStyle/>
          <a:p>
            <a:fld id="{C41A3EEA-9FF2-4830-82DC-7CC429AFE675}" type="datetimeFigureOut">
              <a:rPr lang="en-GB" smtClean="0"/>
              <a:t>25/06/2023</a:t>
            </a:fld>
            <a:endParaRPr lang="en-GB"/>
          </a:p>
        </p:txBody>
      </p:sp>
      <p:sp>
        <p:nvSpPr>
          <p:cNvPr id="3" name="Footer Placeholder 2">
            <a:extLst>
              <a:ext uri="{FF2B5EF4-FFF2-40B4-BE49-F238E27FC236}">
                <a16:creationId xmlns:a16="http://schemas.microsoft.com/office/drawing/2014/main" id="{AED5F2E7-F260-4AA3-834A-1C5FA3C814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6737E5-D0B7-4F7B-A92C-95CC17C1149B}"/>
              </a:ext>
            </a:extLst>
          </p:cNvPr>
          <p:cNvSpPr>
            <a:spLocks noGrp="1"/>
          </p:cNvSpPr>
          <p:nvPr>
            <p:ph type="sldNum" sz="quarter" idx="12"/>
          </p:nvPr>
        </p:nvSpPr>
        <p:spPr/>
        <p:txBody>
          <a:bodyPr/>
          <a:lstStyle/>
          <a:p>
            <a:fld id="{BAD8DA19-0A57-4B13-B6B3-FBEF789E61FD}" type="slidenum">
              <a:rPr lang="en-GB" smtClean="0"/>
              <a:t>‹#›</a:t>
            </a:fld>
            <a:endParaRPr lang="en-GB"/>
          </a:p>
        </p:txBody>
      </p:sp>
    </p:spTree>
    <p:extLst>
      <p:ext uri="{BB962C8B-B14F-4D97-AF65-F5344CB8AC3E}">
        <p14:creationId xmlns:p14="http://schemas.microsoft.com/office/powerpoint/2010/main" val="395267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D75E-D3FF-43AE-BC2A-71A89E3954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3DC636-26B5-4D2D-B6B6-7680E600E1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2DAA97-CDBA-4D39-8504-9FD6F0E15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79A397-653E-49AF-9587-780334550A35}"/>
              </a:ext>
            </a:extLst>
          </p:cNvPr>
          <p:cNvSpPr>
            <a:spLocks noGrp="1"/>
          </p:cNvSpPr>
          <p:nvPr>
            <p:ph type="dt" sz="half" idx="10"/>
          </p:nvPr>
        </p:nvSpPr>
        <p:spPr/>
        <p:txBody>
          <a:bodyPr/>
          <a:lstStyle/>
          <a:p>
            <a:fld id="{C41A3EEA-9FF2-4830-82DC-7CC429AFE675}" type="datetimeFigureOut">
              <a:rPr lang="en-GB" smtClean="0"/>
              <a:t>25/06/2023</a:t>
            </a:fld>
            <a:endParaRPr lang="en-GB"/>
          </a:p>
        </p:txBody>
      </p:sp>
      <p:sp>
        <p:nvSpPr>
          <p:cNvPr id="6" name="Footer Placeholder 5">
            <a:extLst>
              <a:ext uri="{FF2B5EF4-FFF2-40B4-BE49-F238E27FC236}">
                <a16:creationId xmlns:a16="http://schemas.microsoft.com/office/drawing/2014/main" id="{ED3FFCB6-33CF-41BA-8AD8-9C60CEE002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22405B-82BD-4821-8336-51D23F9720C3}"/>
              </a:ext>
            </a:extLst>
          </p:cNvPr>
          <p:cNvSpPr>
            <a:spLocks noGrp="1"/>
          </p:cNvSpPr>
          <p:nvPr>
            <p:ph type="sldNum" sz="quarter" idx="12"/>
          </p:nvPr>
        </p:nvSpPr>
        <p:spPr/>
        <p:txBody>
          <a:bodyPr/>
          <a:lstStyle/>
          <a:p>
            <a:fld id="{BAD8DA19-0A57-4B13-B6B3-FBEF789E61FD}" type="slidenum">
              <a:rPr lang="en-GB" smtClean="0"/>
              <a:t>‹#›</a:t>
            </a:fld>
            <a:endParaRPr lang="en-GB"/>
          </a:p>
        </p:txBody>
      </p:sp>
    </p:spTree>
    <p:extLst>
      <p:ext uri="{BB962C8B-B14F-4D97-AF65-F5344CB8AC3E}">
        <p14:creationId xmlns:p14="http://schemas.microsoft.com/office/powerpoint/2010/main" val="215338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14ED-75C8-4D82-A840-200D964402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02B9F2-A614-44A9-9A46-01B761724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1E4E39-C27B-42ED-ADCE-4F1063E9D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2B7D4C-2430-4870-93ED-DB998E72D19E}"/>
              </a:ext>
            </a:extLst>
          </p:cNvPr>
          <p:cNvSpPr>
            <a:spLocks noGrp="1"/>
          </p:cNvSpPr>
          <p:nvPr>
            <p:ph type="dt" sz="half" idx="10"/>
          </p:nvPr>
        </p:nvSpPr>
        <p:spPr/>
        <p:txBody>
          <a:bodyPr/>
          <a:lstStyle/>
          <a:p>
            <a:fld id="{C41A3EEA-9FF2-4830-82DC-7CC429AFE675}" type="datetimeFigureOut">
              <a:rPr lang="en-GB" smtClean="0"/>
              <a:t>25/06/2023</a:t>
            </a:fld>
            <a:endParaRPr lang="en-GB"/>
          </a:p>
        </p:txBody>
      </p:sp>
      <p:sp>
        <p:nvSpPr>
          <p:cNvPr id="6" name="Footer Placeholder 5">
            <a:extLst>
              <a:ext uri="{FF2B5EF4-FFF2-40B4-BE49-F238E27FC236}">
                <a16:creationId xmlns:a16="http://schemas.microsoft.com/office/drawing/2014/main" id="{02D8EBF3-85FD-45FB-9F13-5EB4762D41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126922-15D6-4B62-A60D-B359BCA2DD62}"/>
              </a:ext>
            </a:extLst>
          </p:cNvPr>
          <p:cNvSpPr>
            <a:spLocks noGrp="1"/>
          </p:cNvSpPr>
          <p:nvPr>
            <p:ph type="sldNum" sz="quarter" idx="12"/>
          </p:nvPr>
        </p:nvSpPr>
        <p:spPr/>
        <p:txBody>
          <a:bodyPr/>
          <a:lstStyle/>
          <a:p>
            <a:fld id="{BAD8DA19-0A57-4B13-B6B3-FBEF789E61FD}" type="slidenum">
              <a:rPr lang="en-GB" smtClean="0"/>
              <a:t>‹#›</a:t>
            </a:fld>
            <a:endParaRPr lang="en-GB"/>
          </a:p>
        </p:txBody>
      </p:sp>
    </p:spTree>
    <p:extLst>
      <p:ext uri="{BB962C8B-B14F-4D97-AF65-F5344CB8AC3E}">
        <p14:creationId xmlns:p14="http://schemas.microsoft.com/office/powerpoint/2010/main" val="1292313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CBABD-6BEE-428F-8AD1-2E53E352F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91EE1C-0A95-40AC-92FD-26D4D1043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AD11BD-FD46-4283-A0F4-ABFF555AC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A3EEA-9FF2-4830-82DC-7CC429AFE675}" type="datetimeFigureOut">
              <a:rPr lang="en-GB" smtClean="0"/>
              <a:t>25/06/2023</a:t>
            </a:fld>
            <a:endParaRPr lang="en-GB"/>
          </a:p>
        </p:txBody>
      </p:sp>
      <p:sp>
        <p:nvSpPr>
          <p:cNvPr id="5" name="Footer Placeholder 4">
            <a:extLst>
              <a:ext uri="{FF2B5EF4-FFF2-40B4-BE49-F238E27FC236}">
                <a16:creationId xmlns:a16="http://schemas.microsoft.com/office/drawing/2014/main" id="{A6B6FB2A-738E-45D3-BC1B-F51FB9FEC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310296A-14E5-4937-B84F-B8CBC85850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8DA19-0A57-4B13-B6B3-FBEF789E61FD}" type="slidenum">
              <a:rPr lang="en-GB" smtClean="0"/>
              <a:t>‹#›</a:t>
            </a:fld>
            <a:endParaRPr lang="en-GB"/>
          </a:p>
        </p:txBody>
      </p:sp>
    </p:spTree>
    <p:extLst>
      <p:ext uri="{BB962C8B-B14F-4D97-AF65-F5344CB8AC3E}">
        <p14:creationId xmlns:p14="http://schemas.microsoft.com/office/powerpoint/2010/main" val="4210711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elanie.cooke@kcl.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4" descr="A group of people holding signs and balloons&#10;&#10;Description automatically generated with low confidence">
            <a:extLst>
              <a:ext uri="{FF2B5EF4-FFF2-40B4-BE49-F238E27FC236}">
                <a16:creationId xmlns:a16="http://schemas.microsoft.com/office/drawing/2014/main" id="{1DE746AC-2B04-4808-B794-01FF206042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89" r="2" b="5792"/>
          <a:stretch/>
        </p:blipFill>
        <p:spPr bwMode="auto">
          <a:xfrm rot="21600000">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FA23D2-ACDF-47BB-8DAA-1083062E14FE}"/>
              </a:ext>
            </a:extLst>
          </p:cNvPr>
          <p:cNvSpPr>
            <a:spLocks noGrp="1"/>
          </p:cNvSpPr>
          <p:nvPr>
            <p:ph type="ctrTitle"/>
          </p:nvPr>
        </p:nvSpPr>
        <p:spPr>
          <a:xfrm>
            <a:off x="952228" y="743447"/>
            <a:ext cx="3973385" cy="3692028"/>
          </a:xfrm>
          <a:noFill/>
        </p:spPr>
        <p:txBody>
          <a:bodyPr>
            <a:noAutofit/>
          </a:bodyPr>
          <a:lstStyle/>
          <a:p>
            <a:pPr algn="l"/>
            <a:r>
              <a:rPr lang="en-GB" sz="3600" b="1" i="0" dirty="0">
                <a:solidFill>
                  <a:srgbClr val="242424"/>
                </a:solidFill>
                <a:effectLst/>
                <a:latin typeface="+mn-lt"/>
              </a:rPr>
              <a:t>Linguistic citizenship &amp; adult migrant education: voice, linguistic diversity, and sociolinguistic understanding in education</a:t>
            </a:r>
            <a:endParaRPr lang="en-GB" sz="3600" dirty="0">
              <a:latin typeface="+mn-lt"/>
            </a:endParaRPr>
          </a:p>
        </p:txBody>
      </p:sp>
      <p:sp>
        <p:nvSpPr>
          <p:cNvPr id="3" name="Subtitle 2">
            <a:extLst>
              <a:ext uri="{FF2B5EF4-FFF2-40B4-BE49-F238E27FC236}">
                <a16:creationId xmlns:a16="http://schemas.microsoft.com/office/drawing/2014/main" id="{24BDCF6A-A68E-40BB-A5E9-C3E69CA39A47}"/>
              </a:ext>
            </a:extLst>
          </p:cNvPr>
          <p:cNvSpPr>
            <a:spLocks noGrp="1"/>
          </p:cNvSpPr>
          <p:nvPr>
            <p:ph type="subTitle" idx="1"/>
          </p:nvPr>
        </p:nvSpPr>
        <p:spPr>
          <a:xfrm>
            <a:off x="952229" y="4629234"/>
            <a:ext cx="3973386" cy="1485319"/>
          </a:xfrm>
          <a:noFill/>
        </p:spPr>
        <p:txBody>
          <a:bodyPr>
            <a:normAutofit fontScale="92500" lnSpcReduction="20000"/>
          </a:bodyPr>
          <a:lstStyle/>
          <a:p>
            <a:pPr algn="l"/>
            <a:r>
              <a:rPr lang="en-GB" sz="1700" dirty="0"/>
              <a:t>Melanie Cooke</a:t>
            </a:r>
          </a:p>
          <a:p>
            <a:pPr algn="l"/>
            <a:r>
              <a:rPr lang="en-GB" sz="1700" dirty="0"/>
              <a:t>King’s College, London</a:t>
            </a:r>
          </a:p>
          <a:p>
            <a:pPr algn="l"/>
            <a:r>
              <a:rPr lang="en-GB" sz="1700" dirty="0"/>
              <a:t>NEXUS: The Belonging Research Network</a:t>
            </a:r>
          </a:p>
          <a:p>
            <a:pPr algn="l"/>
            <a:r>
              <a:rPr lang="en-GB" sz="1700" dirty="0"/>
              <a:t>27</a:t>
            </a:r>
            <a:r>
              <a:rPr lang="en-GB" sz="1700" baseline="30000" dirty="0"/>
              <a:t>th</a:t>
            </a:r>
            <a:r>
              <a:rPr lang="en-GB" sz="1700" dirty="0"/>
              <a:t> June 2023</a:t>
            </a:r>
          </a:p>
          <a:p>
            <a:pPr algn="l"/>
            <a:r>
              <a:rPr lang="en-GB" sz="1700" dirty="0"/>
              <a:t>Contact: </a:t>
            </a:r>
            <a:r>
              <a:rPr lang="en-GB" sz="1700" dirty="0">
                <a:hlinkClick r:id="rId4"/>
              </a:rPr>
              <a:t>melanie.cooke@kcl.ac.uk</a:t>
            </a:r>
            <a:r>
              <a:rPr lang="en-GB" sz="1700" dirty="0"/>
              <a:t> </a:t>
            </a:r>
          </a:p>
        </p:txBody>
      </p:sp>
    </p:spTree>
    <p:extLst>
      <p:ext uri="{BB962C8B-B14F-4D97-AF65-F5344CB8AC3E}">
        <p14:creationId xmlns:p14="http://schemas.microsoft.com/office/powerpoint/2010/main" val="9399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2E9F6-F6EC-4900-BFAA-9AB9497718A4}"/>
              </a:ext>
            </a:extLst>
          </p:cNvPr>
          <p:cNvSpPr>
            <a:spLocks noGrp="1"/>
          </p:cNvSpPr>
          <p:nvPr>
            <p:ph type="title"/>
          </p:nvPr>
        </p:nvSpPr>
        <p:spPr/>
        <p:txBody>
          <a:bodyPr>
            <a:normAutofit/>
          </a:bodyPr>
          <a:lstStyle/>
          <a:p>
            <a:r>
              <a:rPr lang="en-GB" sz="6000" dirty="0"/>
              <a:t>Linguistic citizenship</a:t>
            </a:r>
          </a:p>
        </p:txBody>
      </p:sp>
      <p:sp>
        <p:nvSpPr>
          <p:cNvPr id="3" name="Content Placeholder 2">
            <a:extLst>
              <a:ext uri="{FF2B5EF4-FFF2-40B4-BE49-F238E27FC236}">
                <a16:creationId xmlns:a16="http://schemas.microsoft.com/office/drawing/2014/main" id="{96AF31F1-097A-4E03-B7C4-4B81E755DA8D}"/>
              </a:ext>
            </a:extLst>
          </p:cNvPr>
          <p:cNvSpPr>
            <a:spLocks noGrp="1"/>
          </p:cNvSpPr>
          <p:nvPr>
            <p:ph idx="1"/>
          </p:nvPr>
        </p:nvSpPr>
        <p:spPr>
          <a:xfrm>
            <a:off x="838200" y="1825625"/>
            <a:ext cx="10515600" cy="4667250"/>
          </a:xfrm>
        </p:spPr>
        <p:txBody>
          <a:bodyPr>
            <a:normAutofit fontScale="92500"/>
          </a:bodyPr>
          <a:lstStyle/>
          <a:p>
            <a:r>
              <a:rPr lang="en-US" sz="3200" dirty="0"/>
              <a:t>puts democratic participation first, emphasizing cultural and political voice and agency rather than just language on its own;</a:t>
            </a:r>
          </a:p>
          <a:p>
            <a:r>
              <a:rPr lang="en-US" sz="3200" dirty="0"/>
              <a:t>sees a variety of linguistic practices – including those seen as mixed, low status or transgressive – as potentially relevant to social and economic wellbeing;</a:t>
            </a:r>
          </a:p>
          <a:p>
            <a:r>
              <a:rPr lang="en-US" sz="3200" dirty="0"/>
              <a:t>stresses the importance of grassroots activity on the ground, often on the margins of state control, outside formal institutions. </a:t>
            </a:r>
          </a:p>
          <a:p>
            <a:r>
              <a:rPr lang="en-US" sz="3200" dirty="0"/>
              <a:t>Stroud &amp; Heugh (2004) contend that ‘an enhanced understanding of sociolinguistic processes should be central to emancipatory politics’ </a:t>
            </a:r>
            <a:endParaRPr lang="en-GB" sz="3200" dirty="0"/>
          </a:p>
          <a:p>
            <a:pPr marL="0" indent="0">
              <a:buNone/>
            </a:pPr>
            <a:endParaRPr lang="en-GB" dirty="0"/>
          </a:p>
          <a:p>
            <a:endParaRPr lang="en-GB" dirty="0"/>
          </a:p>
        </p:txBody>
      </p:sp>
    </p:spTree>
    <p:extLst>
      <p:ext uri="{BB962C8B-B14F-4D97-AF65-F5344CB8AC3E}">
        <p14:creationId xmlns:p14="http://schemas.microsoft.com/office/powerpoint/2010/main" val="290108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DEC3-A178-9137-A2CB-8BD9B78A961A}"/>
              </a:ext>
            </a:extLst>
          </p:cNvPr>
          <p:cNvSpPr>
            <a:spLocks noGrp="1"/>
          </p:cNvSpPr>
          <p:nvPr>
            <p:ph type="title"/>
          </p:nvPr>
        </p:nvSpPr>
        <p:spPr>
          <a:xfrm>
            <a:off x="838200" y="365125"/>
            <a:ext cx="10515600" cy="1083531"/>
          </a:xfrm>
        </p:spPr>
        <p:txBody>
          <a:bodyPr/>
          <a:lstStyle/>
          <a:p>
            <a:r>
              <a:rPr lang="en-GB" dirty="0"/>
              <a:t>Academic and pedagogic alignments </a:t>
            </a:r>
          </a:p>
        </p:txBody>
      </p:sp>
      <p:sp>
        <p:nvSpPr>
          <p:cNvPr id="3" name="Content Placeholder 2">
            <a:extLst>
              <a:ext uri="{FF2B5EF4-FFF2-40B4-BE49-F238E27FC236}">
                <a16:creationId xmlns:a16="http://schemas.microsoft.com/office/drawing/2014/main" id="{80F97E21-8271-2001-1B48-EFA0D369D171}"/>
              </a:ext>
            </a:extLst>
          </p:cNvPr>
          <p:cNvSpPr>
            <a:spLocks noGrp="1"/>
          </p:cNvSpPr>
          <p:nvPr>
            <p:ph idx="1"/>
          </p:nvPr>
        </p:nvSpPr>
        <p:spPr>
          <a:xfrm>
            <a:off x="838200" y="1571946"/>
            <a:ext cx="10515600" cy="5208998"/>
          </a:xfrm>
        </p:spPr>
        <p:txBody>
          <a:bodyPr>
            <a:normAutofit lnSpcReduction="10000"/>
          </a:bodyPr>
          <a:lstStyle/>
          <a:p>
            <a:r>
              <a:rPr lang="en-GB" dirty="0"/>
              <a:t>Dell </a:t>
            </a:r>
            <a:r>
              <a:rPr lang="en-GB" dirty="0" err="1"/>
              <a:t>Hymes</a:t>
            </a:r>
            <a:r>
              <a:rPr lang="en-GB" dirty="0"/>
              <a:t> (1977): the careful comparative study of communicative repertoires and practices ultimately serves the higher ethical goals of </a:t>
            </a:r>
            <a:r>
              <a:rPr lang="en-GB" i="1" dirty="0"/>
              <a:t>Liberté, Égalité, </a:t>
            </a:r>
            <a:r>
              <a:rPr lang="en-GB" i="1" dirty="0" err="1"/>
              <a:t>Fraternité</a:t>
            </a:r>
            <a:r>
              <a:rPr lang="en-GB" i="1" dirty="0"/>
              <a:t> </a:t>
            </a:r>
            <a:r>
              <a:rPr lang="en-GB" dirty="0"/>
              <a:t>because it prepares us to speak concretely to actual inequalities.</a:t>
            </a:r>
          </a:p>
          <a:p>
            <a:r>
              <a:rPr lang="en-GB" dirty="0"/>
              <a:t>The intellectual deconstruction of ‘named languages’ that is now mainstream in sociolinguistics and linguistic anthropology, i.e. which challenges the belief that distinct languages exist as natural objects such as ‘English’ ‘German’ ‘Cantonese’ – viewing them instead as social, ideological constructs.</a:t>
            </a:r>
          </a:p>
          <a:p>
            <a:r>
              <a:rPr lang="en-GB" dirty="0"/>
              <a:t>Ideas in language education about translanguaging, i.e. that we all communicate using multiple linguistic and semiotic resources</a:t>
            </a:r>
          </a:p>
          <a:p>
            <a:r>
              <a:rPr lang="en-GB" dirty="0"/>
              <a:t>Participatory pedagogy: socially committed teaching which starts with the concerns of the students </a:t>
            </a:r>
          </a:p>
        </p:txBody>
      </p:sp>
    </p:spTree>
    <p:extLst>
      <p:ext uri="{BB962C8B-B14F-4D97-AF65-F5344CB8AC3E}">
        <p14:creationId xmlns:p14="http://schemas.microsoft.com/office/powerpoint/2010/main" val="161245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A36C-7D98-9F40-BDD7-E985F79B7F89}"/>
              </a:ext>
            </a:extLst>
          </p:cNvPr>
          <p:cNvSpPr>
            <a:spLocks noGrp="1"/>
          </p:cNvSpPr>
          <p:nvPr>
            <p:ph type="title"/>
          </p:nvPr>
        </p:nvSpPr>
        <p:spPr/>
        <p:txBody>
          <a:bodyPr/>
          <a:lstStyle/>
          <a:p>
            <a:r>
              <a:rPr lang="en-GB" dirty="0"/>
              <a:t>Localising Linguistic Citizenship</a:t>
            </a:r>
          </a:p>
        </p:txBody>
      </p:sp>
      <p:sp>
        <p:nvSpPr>
          <p:cNvPr id="3" name="Content Placeholder 2">
            <a:extLst>
              <a:ext uri="{FF2B5EF4-FFF2-40B4-BE49-F238E27FC236}">
                <a16:creationId xmlns:a16="http://schemas.microsoft.com/office/drawing/2014/main" id="{0E9286BB-A1E7-CBB4-FE30-CD7506297CBE}"/>
              </a:ext>
            </a:extLst>
          </p:cNvPr>
          <p:cNvSpPr>
            <a:spLocks noGrp="1"/>
          </p:cNvSpPr>
          <p:nvPr>
            <p:ph idx="1"/>
          </p:nvPr>
        </p:nvSpPr>
        <p:spPr/>
        <p:txBody>
          <a:bodyPr>
            <a:normAutofit fontScale="92500" lnSpcReduction="10000"/>
          </a:bodyPr>
          <a:lstStyle/>
          <a:p>
            <a:r>
              <a:rPr lang="en-GB" dirty="0"/>
              <a:t>Linguistic Citizenship is a Southern and decolonial concept arising from contradictions surrounding educational programmes in the global South (Stroud 2018:18)</a:t>
            </a:r>
          </a:p>
          <a:p>
            <a:r>
              <a:rPr lang="en-GB" dirty="0"/>
              <a:t>The relevance of the concept of Linguistic Citizenship is being discussed elsewhere, i.e. in South East Asia (see Lim et al 2019), Europe, including the UK (see our work and e.g. </a:t>
            </a:r>
            <a:r>
              <a:rPr lang="en-GB" dirty="0" err="1"/>
              <a:t>Gspandl</a:t>
            </a:r>
            <a:r>
              <a:rPr lang="en-GB" dirty="0"/>
              <a:t> et al 2023) and Israel (see </a:t>
            </a:r>
            <a:r>
              <a:rPr lang="en-GB" dirty="0" err="1"/>
              <a:t>Awayed-Bishara</a:t>
            </a:r>
            <a:r>
              <a:rPr lang="en-GB" dirty="0"/>
              <a:t> 2021)</a:t>
            </a:r>
          </a:p>
          <a:p>
            <a:r>
              <a:rPr lang="en-US" sz="2800" dirty="0"/>
              <a:t>‘</a:t>
            </a:r>
            <a:r>
              <a:rPr lang="en-GB" sz="2800" dirty="0"/>
              <a:t>the concept of linguistic citizenship permits multiple (democratic participatory) approaches to citizenship issues based on an idea of language as a political and economic site of struggle, on respect for language diversity and difference and on the deconstruction of essentialist understandings of language and identity’ (Stroud 2001: 353)</a:t>
            </a:r>
          </a:p>
          <a:p>
            <a:pPr marL="0" indent="0">
              <a:buNone/>
            </a:pPr>
            <a:endParaRPr lang="en-GB" dirty="0"/>
          </a:p>
        </p:txBody>
      </p:sp>
    </p:spTree>
    <p:extLst>
      <p:ext uri="{BB962C8B-B14F-4D97-AF65-F5344CB8AC3E}">
        <p14:creationId xmlns:p14="http://schemas.microsoft.com/office/powerpoint/2010/main" val="226971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3D200-79F0-4DC6-8220-A61B72ADAB3E}"/>
              </a:ext>
            </a:extLst>
          </p:cNvPr>
          <p:cNvSpPr>
            <a:spLocks noGrp="1"/>
          </p:cNvSpPr>
          <p:nvPr>
            <p:ph type="title"/>
          </p:nvPr>
        </p:nvSpPr>
        <p:spPr/>
        <p:txBody>
          <a:bodyPr>
            <a:noAutofit/>
          </a:bodyPr>
          <a:lstStyle/>
          <a:p>
            <a:r>
              <a:rPr lang="en-GB" sz="6000" dirty="0"/>
              <a:t>Multilingualism in the UK</a:t>
            </a:r>
          </a:p>
        </p:txBody>
      </p:sp>
      <p:sp>
        <p:nvSpPr>
          <p:cNvPr id="3" name="Content Placeholder 2">
            <a:extLst>
              <a:ext uri="{FF2B5EF4-FFF2-40B4-BE49-F238E27FC236}">
                <a16:creationId xmlns:a16="http://schemas.microsoft.com/office/drawing/2014/main" id="{F1503B32-B191-45B2-A3CB-C454F9369084}"/>
              </a:ext>
            </a:extLst>
          </p:cNvPr>
          <p:cNvSpPr>
            <a:spLocks noGrp="1"/>
          </p:cNvSpPr>
          <p:nvPr>
            <p:ph idx="1"/>
          </p:nvPr>
        </p:nvSpPr>
        <p:spPr>
          <a:xfrm>
            <a:off x="838200" y="1582220"/>
            <a:ext cx="10515600" cy="4594743"/>
          </a:xfrm>
        </p:spPr>
        <p:txBody>
          <a:bodyPr>
            <a:noAutofit/>
          </a:bodyPr>
          <a:lstStyle/>
          <a:p>
            <a:r>
              <a:rPr lang="en-GB" dirty="0"/>
              <a:t>South Africa and UK: very different but </a:t>
            </a:r>
            <a:r>
              <a:rPr lang="en-US" dirty="0"/>
              <a:t>both are superdiverse, highly multilingual societies: in London in 2021, 57% of new babies had a non-UK born mother; 20% of English primary school children use a language other than English at home</a:t>
            </a:r>
          </a:p>
          <a:p>
            <a:r>
              <a:rPr lang="en-GB" dirty="0">
                <a:effectLst/>
                <a:latin typeface="Calibri" panose="020F0502020204030204" pitchFamily="34" charset="0"/>
                <a:ea typeface="Calibri" panose="020F0502020204030204" pitchFamily="34" charset="0"/>
              </a:rPr>
              <a:t>‘a South… also exists in the global North, in the form of excluded, silenced and marginalized populations’ (Santos 2012:51)</a:t>
            </a:r>
            <a:endParaRPr lang="en-GB" dirty="0"/>
          </a:p>
          <a:p>
            <a:r>
              <a:rPr lang="en-US" dirty="0"/>
              <a:t>In the UK many citizens have language repertoires that involve the kind of variety and mixing that Stroud </a:t>
            </a:r>
            <a:r>
              <a:rPr lang="en-US" i="1" dirty="0"/>
              <a:t>et al</a:t>
            </a:r>
            <a:r>
              <a:rPr lang="en-US" dirty="0"/>
              <a:t> describe; many of the concepts in linguistic citizenship are very well suited to the multilingualism of everyday urban life in the UK </a:t>
            </a:r>
          </a:p>
        </p:txBody>
      </p:sp>
    </p:spTree>
    <p:extLst>
      <p:ext uri="{BB962C8B-B14F-4D97-AF65-F5344CB8AC3E}">
        <p14:creationId xmlns:p14="http://schemas.microsoft.com/office/powerpoint/2010/main" val="571956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9228-8CA9-98F3-CCCA-94BAFBA97BC4}"/>
              </a:ext>
            </a:extLst>
          </p:cNvPr>
          <p:cNvSpPr>
            <a:spLocks noGrp="1"/>
          </p:cNvSpPr>
          <p:nvPr>
            <p:ph type="title"/>
          </p:nvPr>
        </p:nvSpPr>
        <p:spPr/>
        <p:txBody>
          <a:bodyPr/>
          <a:lstStyle/>
          <a:p>
            <a:r>
              <a:rPr lang="en-GB" dirty="0"/>
              <a:t>Despite this:</a:t>
            </a:r>
          </a:p>
        </p:txBody>
      </p:sp>
      <p:sp>
        <p:nvSpPr>
          <p:cNvPr id="3" name="Content Placeholder 2">
            <a:extLst>
              <a:ext uri="{FF2B5EF4-FFF2-40B4-BE49-F238E27FC236}">
                <a16:creationId xmlns:a16="http://schemas.microsoft.com/office/drawing/2014/main" id="{5DE01554-FFD2-7B24-045B-B7E6413AE050}"/>
              </a:ext>
            </a:extLst>
          </p:cNvPr>
          <p:cNvSpPr>
            <a:spLocks noGrp="1"/>
          </p:cNvSpPr>
          <p:nvPr>
            <p:ph idx="1"/>
          </p:nvPr>
        </p:nvSpPr>
        <p:spPr/>
        <p:txBody>
          <a:bodyPr/>
          <a:lstStyle/>
          <a:p>
            <a:r>
              <a:rPr lang="en-GB" dirty="0"/>
              <a:t>Drastic decline in numbers studying languages at secondary school and university</a:t>
            </a:r>
          </a:p>
          <a:p>
            <a:r>
              <a:rPr lang="en-GB" dirty="0"/>
              <a:t>Disconnect between mainstream education and community-based language learning; complementary/supplementary schools have very little visibility</a:t>
            </a:r>
          </a:p>
          <a:p>
            <a:r>
              <a:rPr lang="en-GB" dirty="0"/>
              <a:t>EAL (schools): no co-ordinated national provision and no teacher education</a:t>
            </a:r>
          </a:p>
          <a:p>
            <a:r>
              <a:rPr lang="en-GB" dirty="0"/>
              <a:t>ESOL (adults): provision is fragmented, demand outstrips supply, funding cut by 60% since 2010</a:t>
            </a:r>
          </a:p>
        </p:txBody>
      </p:sp>
    </p:spTree>
    <p:extLst>
      <p:ext uri="{BB962C8B-B14F-4D97-AF65-F5344CB8AC3E}">
        <p14:creationId xmlns:p14="http://schemas.microsoft.com/office/powerpoint/2010/main" val="2989009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8EA40-EA02-96B7-2CAF-91B69CB82A4F}"/>
              </a:ext>
            </a:extLst>
          </p:cNvPr>
          <p:cNvSpPr>
            <a:spLocks noGrp="1"/>
          </p:cNvSpPr>
          <p:nvPr>
            <p:ph type="title"/>
          </p:nvPr>
        </p:nvSpPr>
        <p:spPr/>
        <p:txBody>
          <a:bodyPr/>
          <a:lstStyle/>
          <a:p>
            <a:r>
              <a:rPr lang="en-GB" dirty="0"/>
              <a:t>And…</a:t>
            </a:r>
          </a:p>
        </p:txBody>
      </p:sp>
      <p:sp>
        <p:nvSpPr>
          <p:cNvPr id="3" name="Content Placeholder 2">
            <a:extLst>
              <a:ext uri="{FF2B5EF4-FFF2-40B4-BE49-F238E27FC236}">
                <a16:creationId xmlns:a16="http://schemas.microsoft.com/office/drawing/2014/main" id="{A265295F-FB62-DC56-A912-48C97BE19F9A}"/>
              </a:ext>
            </a:extLst>
          </p:cNvPr>
          <p:cNvSpPr>
            <a:spLocks noGrp="1"/>
          </p:cNvSpPr>
          <p:nvPr>
            <p:ph idx="1"/>
          </p:nvPr>
        </p:nvSpPr>
        <p:spPr>
          <a:xfrm>
            <a:off x="838200" y="1530849"/>
            <a:ext cx="10515600" cy="4646114"/>
          </a:xfrm>
        </p:spPr>
        <p:txBody>
          <a:bodyPr/>
          <a:lstStyle/>
          <a:p>
            <a:r>
              <a:rPr lang="en-US" sz="2800" dirty="0"/>
              <a:t>The British nation-state’s response to multilingualism is an insistence that immigrants need to learn English for social cohesion and </a:t>
            </a:r>
            <a:r>
              <a:rPr lang="en-US" dirty="0"/>
              <a:t>national security, and that a lack of English increases the threat of radicalization and terrorism, particularly amongst Muslims </a:t>
            </a:r>
          </a:p>
          <a:p>
            <a:r>
              <a:rPr lang="en-GB" sz="2800" dirty="0"/>
              <a:t>2002 Nationality, Immigration and Asylum Act        ‘Life in the UK’ test and language testing for those wishing to gain British nationality and in 2007 to all those applying for Leave to Remain (residence)</a:t>
            </a:r>
          </a:p>
          <a:p>
            <a:r>
              <a:rPr lang="en-GB" dirty="0"/>
              <a:t>Central government is explicit about making Brexit Britain ‘a hostile environment’ for migrants across a range of policy areas</a:t>
            </a:r>
            <a:endParaRPr lang="en-US" sz="2800" dirty="0"/>
          </a:p>
          <a:p>
            <a:pPr marL="0" indent="0">
              <a:buNone/>
            </a:pPr>
            <a:endParaRPr lang="en-US" dirty="0"/>
          </a:p>
          <a:p>
            <a:pPr marL="0" indent="0">
              <a:buNone/>
            </a:pPr>
            <a:endParaRPr lang="en-GB" dirty="0"/>
          </a:p>
        </p:txBody>
      </p:sp>
      <p:sp>
        <p:nvSpPr>
          <p:cNvPr id="4" name="Arrow: Right 3">
            <a:extLst>
              <a:ext uri="{FF2B5EF4-FFF2-40B4-BE49-F238E27FC236}">
                <a16:creationId xmlns:a16="http://schemas.microsoft.com/office/drawing/2014/main" id="{B74B6D0C-1625-5F2C-B7AA-4BB4021B803A}"/>
              </a:ext>
            </a:extLst>
          </p:cNvPr>
          <p:cNvSpPr/>
          <p:nvPr/>
        </p:nvSpPr>
        <p:spPr>
          <a:xfrm>
            <a:off x="7890552" y="3298004"/>
            <a:ext cx="421241" cy="236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6981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47451-AEC3-1CC7-8E5F-DE3129E26450}"/>
              </a:ext>
            </a:extLst>
          </p:cNvPr>
          <p:cNvSpPr>
            <a:spLocks noGrp="1"/>
          </p:cNvSpPr>
          <p:nvPr>
            <p:ph type="title"/>
          </p:nvPr>
        </p:nvSpPr>
        <p:spPr/>
        <p:txBody>
          <a:bodyPr>
            <a:normAutofit/>
          </a:bodyPr>
          <a:lstStyle/>
          <a:p>
            <a:r>
              <a:rPr lang="en-GB" sz="8000" dirty="0"/>
              <a:t>Activity</a:t>
            </a:r>
          </a:p>
        </p:txBody>
      </p:sp>
      <p:sp>
        <p:nvSpPr>
          <p:cNvPr id="3" name="Content Placeholder 2">
            <a:extLst>
              <a:ext uri="{FF2B5EF4-FFF2-40B4-BE49-F238E27FC236}">
                <a16:creationId xmlns:a16="http://schemas.microsoft.com/office/drawing/2014/main" id="{0E7BF0AD-394C-FA21-8DC0-F54D19B160E2}"/>
              </a:ext>
            </a:extLst>
          </p:cNvPr>
          <p:cNvSpPr>
            <a:spLocks noGrp="1"/>
          </p:cNvSpPr>
          <p:nvPr>
            <p:ph idx="1"/>
          </p:nvPr>
        </p:nvSpPr>
        <p:spPr/>
        <p:txBody>
          <a:bodyPr>
            <a:normAutofit/>
          </a:bodyPr>
          <a:lstStyle/>
          <a:p>
            <a:pPr marL="0" indent="0">
              <a:buNone/>
            </a:pPr>
            <a:endParaRPr lang="en-GB" sz="6000" dirty="0"/>
          </a:p>
          <a:p>
            <a:pPr marL="0" indent="0">
              <a:buNone/>
            </a:pPr>
            <a:r>
              <a:rPr lang="en-GB" sz="6000" dirty="0"/>
              <a:t>What are the language issues where you are?</a:t>
            </a:r>
          </a:p>
        </p:txBody>
      </p:sp>
    </p:spTree>
    <p:extLst>
      <p:ext uri="{BB962C8B-B14F-4D97-AF65-F5344CB8AC3E}">
        <p14:creationId xmlns:p14="http://schemas.microsoft.com/office/powerpoint/2010/main" val="358877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C274D-1A0E-62FA-3BC3-992FB0658952}"/>
              </a:ext>
            </a:extLst>
          </p:cNvPr>
          <p:cNvSpPr>
            <a:spLocks noGrp="1"/>
          </p:cNvSpPr>
          <p:nvPr>
            <p:ph type="title"/>
          </p:nvPr>
        </p:nvSpPr>
        <p:spPr/>
        <p:txBody>
          <a:bodyPr/>
          <a:lstStyle/>
          <a:p>
            <a:r>
              <a:rPr lang="en-GB" dirty="0"/>
              <a:t>Contesting monolingualism in the UK</a:t>
            </a:r>
          </a:p>
        </p:txBody>
      </p:sp>
      <p:sp>
        <p:nvSpPr>
          <p:cNvPr id="3" name="Content Placeholder 2">
            <a:extLst>
              <a:ext uri="{FF2B5EF4-FFF2-40B4-BE49-F238E27FC236}">
                <a16:creationId xmlns:a16="http://schemas.microsoft.com/office/drawing/2014/main" id="{6D31C617-96B0-39B8-2EAB-42CCE6D1887F}"/>
              </a:ext>
            </a:extLst>
          </p:cNvPr>
          <p:cNvSpPr>
            <a:spLocks noGrp="1"/>
          </p:cNvSpPr>
          <p:nvPr>
            <p:ph idx="1"/>
          </p:nvPr>
        </p:nvSpPr>
        <p:spPr/>
        <p:txBody>
          <a:bodyPr/>
          <a:lstStyle/>
          <a:p>
            <a:r>
              <a:rPr lang="en-GB" dirty="0"/>
              <a:t>Scotland and Wales where bilingualism is officially recognised and where ESOL is more systematically organised</a:t>
            </a:r>
          </a:p>
          <a:p>
            <a:r>
              <a:rPr lang="en-GB" dirty="0"/>
              <a:t>Rampton et al (2023) outline several other sources and resources contesting England’s monolingualism:</a:t>
            </a:r>
          </a:p>
          <a:p>
            <a:pPr lvl="1"/>
            <a:r>
              <a:rPr lang="en-GB" dirty="0"/>
              <a:t>Civil society</a:t>
            </a:r>
          </a:p>
          <a:p>
            <a:pPr lvl="1"/>
            <a:r>
              <a:rPr lang="en-GB" dirty="0"/>
              <a:t>State education in the 1960s-80s</a:t>
            </a:r>
          </a:p>
          <a:p>
            <a:pPr lvl="1"/>
            <a:r>
              <a:rPr lang="en-GB" dirty="0"/>
              <a:t>Academic research</a:t>
            </a:r>
          </a:p>
          <a:p>
            <a:pPr lvl="1"/>
            <a:r>
              <a:rPr lang="en-GB" dirty="0"/>
              <a:t>Universities </a:t>
            </a:r>
          </a:p>
          <a:p>
            <a:pPr lvl="1"/>
            <a:r>
              <a:rPr lang="en-GB" dirty="0"/>
              <a:t>Some language education today</a:t>
            </a:r>
          </a:p>
          <a:p>
            <a:pPr lvl="1"/>
            <a:endParaRPr lang="en-GB" sz="2800" dirty="0"/>
          </a:p>
          <a:p>
            <a:pPr marL="457200" lvl="1" indent="0">
              <a:buNone/>
            </a:pPr>
            <a:endParaRPr lang="en-GB" sz="2800" dirty="0"/>
          </a:p>
        </p:txBody>
      </p:sp>
    </p:spTree>
    <p:extLst>
      <p:ext uri="{BB962C8B-B14F-4D97-AF65-F5344CB8AC3E}">
        <p14:creationId xmlns:p14="http://schemas.microsoft.com/office/powerpoint/2010/main" val="416356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F869-DC3C-3618-8F38-987EDDF4DCD6}"/>
              </a:ext>
            </a:extLst>
          </p:cNvPr>
          <p:cNvSpPr>
            <a:spLocks noGrp="1"/>
          </p:cNvSpPr>
          <p:nvPr>
            <p:ph type="title"/>
          </p:nvPr>
        </p:nvSpPr>
        <p:spPr/>
        <p:txBody>
          <a:bodyPr/>
          <a:lstStyle/>
          <a:p>
            <a:r>
              <a:rPr lang="en-GB" dirty="0"/>
              <a:t>The work of the Hub for Education and Language Diversity (HELD)</a:t>
            </a:r>
          </a:p>
        </p:txBody>
      </p:sp>
      <p:sp>
        <p:nvSpPr>
          <p:cNvPr id="3" name="Content Placeholder 2">
            <a:extLst>
              <a:ext uri="{FF2B5EF4-FFF2-40B4-BE49-F238E27FC236}">
                <a16:creationId xmlns:a16="http://schemas.microsoft.com/office/drawing/2014/main" id="{6CBB3320-E249-5931-E27E-715AB0240962}"/>
              </a:ext>
            </a:extLst>
          </p:cNvPr>
          <p:cNvSpPr>
            <a:spLocks noGrp="1"/>
          </p:cNvSpPr>
          <p:nvPr>
            <p:ph idx="1"/>
          </p:nvPr>
        </p:nvSpPr>
        <p:spPr>
          <a:xfrm>
            <a:off x="838200" y="2003461"/>
            <a:ext cx="10515600" cy="4173502"/>
          </a:xfrm>
        </p:spPr>
        <p:txBody>
          <a:bodyPr/>
          <a:lstStyle/>
          <a:p>
            <a:pPr marL="0" indent="0">
              <a:buNone/>
            </a:pPr>
            <a:r>
              <a:rPr lang="en-GB" dirty="0"/>
              <a:t>Three guiding principles:</a:t>
            </a:r>
          </a:p>
          <a:p>
            <a:pPr algn="l">
              <a:buFont typeface="+mj-lt"/>
              <a:buAutoNum type="arabicPeriod"/>
            </a:pPr>
            <a:r>
              <a:rPr lang="en-GB" b="0" i="0" dirty="0">
                <a:solidFill>
                  <a:srgbClr val="464E52"/>
                </a:solidFill>
                <a:effectLst/>
                <a:latin typeface="KingsBureauGrotFiveOne"/>
              </a:rPr>
              <a:t>Shared language is vital to social life, but linguistic diversity is also central. Both can be enhanced by education, enriching both the </a:t>
            </a:r>
            <a:r>
              <a:rPr lang="en-GB" dirty="0"/>
              <a:t>individual</a:t>
            </a:r>
            <a:r>
              <a:rPr lang="en-GB" b="0" i="0" dirty="0">
                <a:solidFill>
                  <a:srgbClr val="464E52"/>
                </a:solidFill>
                <a:effectLst/>
                <a:latin typeface="KingsBureauGrotFiveOne"/>
              </a:rPr>
              <a:t> and society.</a:t>
            </a:r>
          </a:p>
          <a:p>
            <a:pPr algn="l">
              <a:buFont typeface="+mj-lt"/>
              <a:buAutoNum type="arabicPeriod"/>
            </a:pPr>
            <a:r>
              <a:rPr lang="en-GB" dirty="0"/>
              <a:t>Local conditions and participant perspectives really matter.</a:t>
            </a:r>
          </a:p>
          <a:p>
            <a:pPr algn="l">
              <a:buFont typeface="+mj-lt"/>
              <a:buAutoNum type="arabicPeriod"/>
            </a:pPr>
            <a:r>
              <a:rPr lang="en-GB" dirty="0"/>
              <a:t>Theories and research can be powerful tools, helping people to think differently.</a:t>
            </a:r>
          </a:p>
          <a:p>
            <a:pPr marL="0" indent="0">
              <a:buNone/>
            </a:pPr>
            <a:endParaRPr lang="en-GB" dirty="0"/>
          </a:p>
        </p:txBody>
      </p:sp>
    </p:spTree>
    <p:extLst>
      <p:ext uri="{BB962C8B-B14F-4D97-AF65-F5344CB8AC3E}">
        <p14:creationId xmlns:p14="http://schemas.microsoft.com/office/powerpoint/2010/main" val="896449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8070-8833-A2B1-6C98-E2AD64F96501}"/>
              </a:ext>
            </a:extLst>
          </p:cNvPr>
          <p:cNvSpPr>
            <a:spLocks noGrp="1"/>
          </p:cNvSpPr>
          <p:nvPr>
            <p:ph type="title"/>
          </p:nvPr>
        </p:nvSpPr>
        <p:spPr/>
        <p:txBody>
          <a:bodyPr/>
          <a:lstStyle/>
          <a:p>
            <a:r>
              <a:rPr lang="en-GB" dirty="0"/>
              <a:t>HELD activities</a:t>
            </a:r>
          </a:p>
        </p:txBody>
      </p:sp>
      <p:sp>
        <p:nvSpPr>
          <p:cNvPr id="3" name="Content Placeholder 2">
            <a:extLst>
              <a:ext uri="{FF2B5EF4-FFF2-40B4-BE49-F238E27FC236}">
                <a16:creationId xmlns:a16="http://schemas.microsoft.com/office/drawing/2014/main" id="{87B05163-5F35-D627-C0DF-ECF554B40074}"/>
              </a:ext>
            </a:extLst>
          </p:cNvPr>
          <p:cNvSpPr>
            <a:spLocks noGrp="1"/>
          </p:cNvSpPr>
          <p:nvPr>
            <p:ph idx="1"/>
          </p:nvPr>
        </p:nvSpPr>
        <p:spPr/>
        <p:txBody>
          <a:bodyPr/>
          <a:lstStyle/>
          <a:p>
            <a:r>
              <a:rPr lang="en-GB" dirty="0"/>
              <a:t>Research</a:t>
            </a:r>
          </a:p>
          <a:p>
            <a:r>
              <a:rPr lang="en-GB" dirty="0"/>
              <a:t>Materials development</a:t>
            </a:r>
          </a:p>
          <a:p>
            <a:r>
              <a:rPr lang="en-GB" dirty="0"/>
              <a:t>Publishing</a:t>
            </a:r>
          </a:p>
          <a:p>
            <a:r>
              <a:rPr lang="en-GB" dirty="0"/>
              <a:t>Active links with other universities (UWC, </a:t>
            </a:r>
            <a:r>
              <a:rPr lang="en-GB" dirty="0" err="1"/>
              <a:t>Upenn</a:t>
            </a:r>
            <a:r>
              <a:rPr lang="en-GB" dirty="0"/>
              <a:t>, Monash)</a:t>
            </a:r>
          </a:p>
          <a:p>
            <a:r>
              <a:rPr lang="en-GB" dirty="0"/>
              <a:t>HE teaching</a:t>
            </a:r>
          </a:p>
          <a:p>
            <a:r>
              <a:rPr lang="en-GB" dirty="0"/>
              <a:t>Teacher training/CPD</a:t>
            </a:r>
          </a:p>
          <a:p>
            <a:r>
              <a:rPr lang="en-GB" dirty="0"/>
              <a:t>Work in classrooms</a:t>
            </a:r>
          </a:p>
        </p:txBody>
      </p:sp>
    </p:spTree>
    <p:extLst>
      <p:ext uri="{BB962C8B-B14F-4D97-AF65-F5344CB8AC3E}">
        <p14:creationId xmlns:p14="http://schemas.microsoft.com/office/powerpoint/2010/main" val="142990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D5B326-8D38-42CE-A5A9-0A81108CB446}"/>
              </a:ext>
            </a:extLst>
          </p:cNvPr>
          <p:cNvSpPr>
            <a:spLocks noGrp="1"/>
          </p:cNvSpPr>
          <p:nvPr>
            <p:ph type="title"/>
          </p:nvPr>
        </p:nvSpPr>
        <p:spPr>
          <a:xfrm>
            <a:off x="838200" y="556337"/>
            <a:ext cx="6797405" cy="1230260"/>
          </a:xfrm>
        </p:spPr>
        <p:txBody>
          <a:bodyPr>
            <a:normAutofit/>
          </a:bodyPr>
          <a:lstStyle/>
          <a:p>
            <a:r>
              <a:rPr lang="en-GB" sz="5400" dirty="0"/>
              <a:t>Outline</a:t>
            </a:r>
          </a:p>
        </p:txBody>
      </p:sp>
      <p:sp>
        <p:nvSpPr>
          <p:cNvPr id="3" name="Content Placeholder 2">
            <a:extLst>
              <a:ext uri="{FF2B5EF4-FFF2-40B4-BE49-F238E27FC236}">
                <a16:creationId xmlns:a16="http://schemas.microsoft.com/office/drawing/2014/main" id="{AF35D65E-D861-473B-9C27-E015EDC9FD01}"/>
              </a:ext>
            </a:extLst>
          </p:cNvPr>
          <p:cNvSpPr>
            <a:spLocks noGrp="1"/>
          </p:cNvSpPr>
          <p:nvPr>
            <p:ph idx="1"/>
          </p:nvPr>
        </p:nvSpPr>
        <p:spPr>
          <a:xfrm>
            <a:off x="838200" y="1786596"/>
            <a:ext cx="7781818" cy="5199831"/>
          </a:xfrm>
        </p:spPr>
        <p:txBody>
          <a:bodyPr>
            <a:normAutofit fontScale="47500" lnSpcReduction="20000"/>
          </a:bodyPr>
          <a:lstStyle/>
          <a:p>
            <a:pPr marL="0" indent="0">
              <a:buNone/>
            </a:pPr>
            <a:endParaRPr lang="en-GB" sz="5100" dirty="0"/>
          </a:p>
          <a:p>
            <a:r>
              <a:rPr lang="en-GB" sz="5900" dirty="0"/>
              <a:t>Linguistic citizenship (Stroud, 2001, 2018) ‘a blueprint for a conceptual space within which to think differently – politically and ethically – about language and about ourselves’ (Stroud 2018)</a:t>
            </a:r>
          </a:p>
          <a:p>
            <a:r>
              <a:rPr lang="en-GB" sz="5900" dirty="0"/>
              <a:t>Localising linguistic citizenship</a:t>
            </a:r>
          </a:p>
          <a:p>
            <a:r>
              <a:rPr lang="en-GB" sz="5900" dirty="0"/>
              <a:t>Linguistic citizenship and language education: how the sociolinguistic and citizenship concerns of migrant communities and individuals in the UK are being addressed in ESOL</a:t>
            </a:r>
          </a:p>
          <a:p>
            <a:r>
              <a:rPr lang="en-GB" sz="5900" dirty="0"/>
              <a:t>Future developments?</a:t>
            </a:r>
          </a:p>
          <a:p>
            <a:pPr lvl="1"/>
            <a:endParaRPr lang="en-GB" sz="4400" dirty="0"/>
          </a:p>
          <a:p>
            <a:pPr marL="457200" lvl="1" indent="0">
              <a:buNone/>
            </a:pPr>
            <a:endParaRPr lang="en-GB" sz="2000" dirty="0"/>
          </a:p>
          <a:p>
            <a:pPr marL="0" indent="0">
              <a:buNone/>
            </a:pPr>
            <a:r>
              <a:rPr lang="en-GB" sz="2000" dirty="0"/>
              <a:t>                       </a:t>
            </a:r>
          </a:p>
        </p:txBody>
      </p:sp>
      <p:pic>
        <p:nvPicPr>
          <p:cNvPr id="5" name="Picture 4" descr="Logo&#10;&#10;Description automatically generated">
            <a:extLst>
              <a:ext uri="{FF2B5EF4-FFF2-40B4-BE49-F238E27FC236}">
                <a16:creationId xmlns:a16="http://schemas.microsoft.com/office/drawing/2014/main" id="{F8D4AC99-9B79-4595-90B0-93330C3CD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564" y="168169"/>
            <a:ext cx="2627175" cy="2589100"/>
          </a:xfrm>
          <a:prstGeom prst="rect">
            <a:avLst/>
          </a:prstGeom>
        </p:spPr>
      </p:pic>
      <p:pic>
        <p:nvPicPr>
          <p:cNvPr id="4" name="Picture 3" descr="Logo&#10;&#10;Description automatically generated">
            <a:extLst>
              <a:ext uri="{FF2B5EF4-FFF2-40B4-BE49-F238E27FC236}">
                <a16:creationId xmlns:a16="http://schemas.microsoft.com/office/drawing/2014/main" id="{7D7CAC8E-7C8A-42D6-A1E4-895B49901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7005" y="3504492"/>
            <a:ext cx="3023561" cy="2305465"/>
          </a:xfrm>
          <a:prstGeom prst="rect">
            <a:avLst/>
          </a:prstGeom>
        </p:spPr>
      </p:pic>
    </p:spTree>
    <p:extLst>
      <p:ext uri="{BB962C8B-B14F-4D97-AF65-F5344CB8AC3E}">
        <p14:creationId xmlns:p14="http://schemas.microsoft.com/office/powerpoint/2010/main" val="2265710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40DD-4CCB-4801-ACE5-6544A2321798}"/>
              </a:ext>
            </a:extLst>
          </p:cNvPr>
          <p:cNvSpPr>
            <a:spLocks noGrp="1"/>
          </p:cNvSpPr>
          <p:nvPr>
            <p:ph type="title"/>
          </p:nvPr>
        </p:nvSpPr>
        <p:spPr/>
        <p:txBody>
          <a:bodyPr>
            <a:normAutofit fontScale="90000"/>
          </a:bodyPr>
          <a:lstStyle/>
          <a:p>
            <a:br>
              <a:rPr lang="en-GB" sz="6000" dirty="0"/>
            </a:br>
            <a:r>
              <a:rPr lang="en-GB" sz="6700" dirty="0"/>
              <a:t>Acts of citizenship (</a:t>
            </a:r>
            <a:r>
              <a:rPr lang="en-GB" sz="6700" dirty="0" err="1"/>
              <a:t>Isin</a:t>
            </a:r>
            <a:r>
              <a:rPr lang="en-GB" sz="6700" dirty="0"/>
              <a:t> 2008)</a:t>
            </a:r>
            <a:br>
              <a:rPr lang="en-GB" sz="6700" dirty="0"/>
            </a:br>
            <a:endParaRPr lang="en-GB" sz="6700" dirty="0"/>
          </a:p>
        </p:txBody>
      </p:sp>
      <p:sp>
        <p:nvSpPr>
          <p:cNvPr id="3" name="Content Placeholder 2">
            <a:extLst>
              <a:ext uri="{FF2B5EF4-FFF2-40B4-BE49-F238E27FC236}">
                <a16:creationId xmlns:a16="http://schemas.microsoft.com/office/drawing/2014/main" id="{7C69ABD4-2BB5-4DDB-8EB1-07D854043C37}"/>
              </a:ext>
            </a:extLst>
          </p:cNvPr>
          <p:cNvSpPr>
            <a:spLocks noGrp="1"/>
          </p:cNvSpPr>
          <p:nvPr>
            <p:ph idx="1"/>
          </p:nvPr>
        </p:nvSpPr>
        <p:spPr/>
        <p:txBody>
          <a:bodyPr/>
          <a:lstStyle/>
          <a:p>
            <a:r>
              <a:rPr lang="en-GB" dirty="0"/>
              <a:t>Public acts through which individuals or groups contest their exclusion and claim new citizenship rights and recognition</a:t>
            </a:r>
          </a:p>
          <a:p>
            <a:r>
              <a:rPr lang="en-GB" dirty="0"/>
              <a:t>Can be overtly political/’activist’ or take place in interactions in everyday settings such as public transport, or be enacted in ordinary ways, such as talking back in response to an insult or other offence.  </a:t>
            </a:r>
          </a:p>
          <a:p>
            <a:r>
              <a:rPr lang="en-GB" dirty="0"/>
              <a:t>Communication: central to the capacity of individuals and groups to carry out acts of citizenship of both types</a:t>
            </a:r>
          </a:p>
          <a:p>
            <a:r>
              <a:rPr lang="en-GB" dirty="0"/>
              <a:t>ESOL has a clear role in assisting students to develop these capacities</a:t>
            </a:r>
          </a:p>
          <a:p>
            <a:endParaRPr lang="en-GB" dirty="0"/>
          </a:p>
        </p:txBody>
      </p:sp>
    </p:spTree>
    <p:extLst>
      <p:ext uri="{BB962C8B-B14F-4D97-AF65-F5344CB8AC3E}">
        <p14:creationId xmlns:p14="http://schemas.microsoft.com/office/powerpoint/2010/main" val="776317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59F113-2A8E-4BE6-9FFB-32A1E979AF18}"/>
              </a:ext>
            </a:extLst>
          </p:cNvPr>
          <p:cNvSpPr>
            <a:spLocks noGrp="1"/>
          </p:cNvSpPr>
          <p:nvPr>
            <p:ph type="title"/>
          </p:nvPr>
        </p:nvSpPr>
        <p:spPr>
          <a:xfrm>
            <a:off x="936674" y="336989"/>
            <a:ext cx="10515600" cy="1325563"/>
          </a:xfrm>
        </p:spPr>
        <p:txBody>
          <a:bodyPr/>
          <a:lstStyle/>
          <a:p>
            <a:r>
              <a:rPr lang="en-GB" dirty="0"/>
              <a:t>Political acts of citizenship around language </a:t>
            </a:r>
          </a:p>
        </p:txBody>
      </p:sp>
      <p:sp>
        <p:nvSpPr>
          <p:cNvPr id="6" name="Content Placeholder 5">
            <a:extLst>
              <a:ext uri="{FF2B5EF4-FFF2-40B4-BE49-F238E27FC236}">
                <a16:creationId xmlns:a16="http://schemas.microsoft.com/office/drawing/2014/main" id="{90860D58-0D10-464C-A6E5-130D95EA00FF}"/>
              </a:ext>
            </a:extLst>
          </p:cNvPr>
          <p:cNvSpPr>
            <a:spLocks noGrp="1"/>
          </p:cNvSpPr>
          <p:nvPr>
            <p:ph idx="1"/>
          </p:nvPr>
        </p:nvSpPr>
        <p:spPr/>
        <p:txBody>
          <a:bodyPr>
            <a:normAutofit/>
          </a:bodyPr>
          <a:lstStyle/>
          <a:p>
            <a:r>
              <a:rPr lang="en-GB" dirty="0">
                <a:effectLst/>
                <a:latin typeface="Calibri" panose="020F0502020204030204" pitchFamily="34" charset="0"/>
                <a:ea typeface="Calibri" panose="020F0502020204030204" pitchFamily="34" charset="0"/>
              </a:rPr>
              <a:t>English for Action is an educational charity which provides ‘accessible, participatory, and empowering’ English language classes for migrants in London.</a:t>
            </a:r>
            <a:r>
              <a:rPr lang="en-GB" dirty="0">
                <a:effectLst/>
                <a:latin typeface="Calibri" panose="020F0502020204030204" pitchFamily="34" charset="0"/>
                <a:ea typeface="Calibri" panose="020F0502020204030204" pitchFamily="34" charset="0"/>
                <a:cs typeface="Calibri" panose="020F0502020204030204" pitchFamily="34" charset="0"/>
              </a:rPr>
              <a:t> They campaign on issues affecting migrants, support students to speak up on issues that impact them and train other ESOL teachers in their approach. </a:t>
            </a: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Example:</a:t>
            </a:r>
            <a:endParaRPr lang="en-GB" dirty="0">
              <a:effectLst/>
              <a:latin typeface="Calibri" panose="020F0502020204030204" pitchFamily="34" charset="0"/>
              <a:ea typeface="Calibri" panose="020F0502020204030204" pitchFamily="34" charset="0"/>
            </a:endParaRPr>
          </a:p>
          <a:p>
            <a:r>
              <a:rPr lang="en-GB" dirty="0">
                <a:latin typeface="Calibri" panose="020F0502020204030204" pitchFamily="34" charset="0"/>
              </a:rPr>
              <a:t>#LoveESOL</a:t>
            </a:r>
            <a:r>
              <a:rPr lang="en-GB" dirty="0">
                <a:effectLst/>
                <a:latin typeface="Calibri" panose="020F0502020204030204" pitchFamily="34" charset="0"/>
                <a:ea typeface="Calibri" panose="020F0502020204030204" pitchFamily="34" charset="0"/>
              </a:rPr>
              <a:t>, a coalition of 39 organisations, including many students, has been working for some years to influence the Greater London Authority to improve ESOL funding and organisation in the capital </a:t>
            </a:r>
            <a:endParaRPr lang="en-GB" dirty="0"/>
          </a:p>
        </p:txBody>
      </p:sp>
    </p:spTree>
    <p:extLst>
      <p:ext uri="{BB962C8B-B14F-4D97-AF65-F5344CB8AC3E}">
        <p14:creationId xmlns:p14="http://schemas.microsoft.com/office/powerpoint/2010/main" val="125908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p:nvPr/>
        </p:nvSpPr>
        <p:spPr>
          <a:xfrm>
            <a:off x="1625600" y="66675"/>
            <a:ext cx="8898000" cy="769500"/>
          </a:xfrm>
          <a:prstGeom prst="rect">
            <a:avLst/>
          </a:prstGeom>
          <a:solidFill>
            <a:srgbClr val="FC9D0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0" i="0" u="none" strike="noStrike" cap="none">
                <a:solidFill>
                  <a:schemeClr val="dk1"/>
                </a:solidFill>
                <a:latin typeface="Arial"/>
                <a:ea typeface="Arial"/>
                <a:cs typeface="Arial"/>
                <a:sym typeface="Arial"/>
              </a:rPr>
              <a:t> #LoveESOL assemblies with GLA</a:t>
            </a:r>
            <a:endParaRPr/>
          </a:p>
        </p:txBody>
      </p:sp>
      <p:pic>
        <p:nvPicPr>
          <p:cNvPr id="107" name="Google Shape;107;p2"/>
          <p:cNvPicPr preferRelativeResize="0"/>
          <p:nvPr/>
        </p:nvPicPr>
        <p:blipFill rotWithShape="1">
          <a:blip r:embed="rId3">
            <a:alphaModFix/>
          </a:blip>
          <a:srcRect l="2780" r="2820" b="17841"/>
          <a:stretch/>
        </p:blipFill>
        <p:spPr>
          <a:xfrm>
            <a:off x="523874" y="836116"/>
            <a:ext cx="4781551" cy="2758103"/>
          </a:xfrm>
          <a:prstGeom prst="rect">
            <a:avLst/>
          </a:prstGeom>
          <a:noFill/>
          <a:ln>
            <a:noFill/>
          </a:ln>
        </p:spPr>
      </p:pic>
      <p:pic>
        <p:nvPicPr>
          <p:cNvPr id="108" name="Google Shape;108;p2"/>
          <p:cNvPicPr preferRelativeResize="0"/>
          <p:nvPr/>
        </p:nvPicPr>
        <p:blipFill rotWithShape="1">
          <a:blip r:embed="rId4">
            <a:alphaModFix/>
          </a:blip>
          <a:srcRect t="4542" b="14312"/>
          <a:stretch/>
        </p:blipFill>
        <p:spPr>
          <a:xfrm>
            <a:off x="6769233" y="836116"/>
            <a:ext cx="4531985" cy="2758104"/>
          </a:xfrm>
          <a:prstGeom prst="rect">
            <a:avLst/>
          </a:prstGeom>
          <a:noFill/>
          <a:ln>
            <a:noFill/>
          </a:ln>
        </p:spPr>
      </p:pic>
      <p:pic>
        <p:nvPicPr>
          <p:cNvPr id="109" name="Google Shape;109;p2"/>
          <p:cNvPicPr preferRelativeResize="0"/>
          <p:nvPr/>
        </p:nvPicPr>
        <p:blipFill rotWithShape="1">
          <a:blip r:embed="rId5">
            <a:alphaModFix/>
          </a:blip>
          <a:srcRect b="6903"/>
          <a:stretch/>
        </p:blipFill>
        <p:spPr>
          <a:xfrm>
            <a:off x="745020" y="3748616"/>
            <a:ext cx="4303230" cy="3004609"/>
          </a:xfrm>
          <a:prstGeom prst="rect">
            <a:avLst/>
          </a:prstGeom>
          <a:noFill/>
          <a:ln>
            <a:noFill/>
          </a:ln>
        </p:spPr>
      </p:pic>
      <p:pic>
        <p:nvPicPr>
          <p:cNvPr id="110" name="Google Shape;110;p2"/>
          <p:cNvPicPr preferRelativeResize="0"/>
          <p:nvPr/>
        </p:nvPicPr>
        <p:blipFill rotWithShape="1">
          <a:blip r:embed="rId6">
            <a:alphaModFix/>
          </a:blip>
          <a:srcRect l="7195" r="6341"/>
          <a:stretch/>
        </p:blipFill>
        <p:spPr>
          <a:xfrm flipH="1">
            <a:off x="6769232" y="3936894"/>
            <a:ext cx="4531986" cy="2538836"/>
          </a:xfrm>
          <a:prstGeom prst="rect">
            <a:avLst/>
          </a:prstGeom>
          <a:noFill/>
          <a:ln>
            <a:noFill/>
          </a:ln>
        </p:spPr>
      </p:pic>
      <p:sp>
        <p:nvSpPr>
          <p:cNvPr id="111" name="Google Shape;111;p2"/>
          <p:cNvSpPr txBox="1"/>
          <p:nvPr/>
        </p:nvSpPr>
        <p:spPr>
          <a:xfrm>
            <a:off x="525945" y="836117"/>
            <a:ext cx="1099655" cy="523219"/>
          </a:xfrm>
          <a:prstGeom prst="rect">
            <a:avLst/>
          </a:prstGeom>
          <a:solidFill>
            <a:srgbClr val="FEDAA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Arial"/>
                <a:ea typeface="Arial"/>
                <a:cs typeface="Arial"/>
                <a:sym typeface="Arial"/>
              </a:rPr>
              <a:t>2017</a:t>
            </a:r>
            <a:endParaRPr sz="4400" b="1">
              <a:solidFill>
                <a:schemeClr val="dk1"/>
              </a:solidFill>
              <a:latin typeface="Arial"/>
              <a:ea typeface="Arial"/>
              <a:cs typeface="Arial"/>
              <a:sym typeface="Arial"/>
            </a:endParaRPr>
          </a:p>
        </p:txBody>
      </p:sp>
      <p:sp>
        <p:nvSpPr>
          <p:cNvPr id="112" name="Google Shape;112;p2"/>
          <p:cNvSpPr txBox="1"/>
          <p:nvPr/>
        </p:nvSpPr>
        <p:spPr>
          <a:xfrm>
            <a:off x="10180320" y="836116"/>
            <a:ext cx="1120898" cy="523220"/>
          </a:xfrm>
          <a:prstGeom prst="rect">
            <a:avLst/>
          </a:prstGeom>
          <a:solidFill>
            <a:srgbClr val="FEDAA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Arial"/>
                <a:ea typeface="Arial"/>
                <a:cs typeface="Arial"/>
                <a:sym typeface="Arial"/>
              </a:rPr>
              <a:t>2018</a:t>
            </a:r>
            <a:endParaRPr sz="4000" b="1">
              <a:solidFill>
                <a:schemeClr val="dk1"/>
              </a:solidFill>
              <a:latin typeface="Arial"/>
              <a:ea typeface="Arial"/>
              <a:cs typeface="Arial"/>
              <a:sym typeface="Arial"/>
            </a:endParaRPr>
          </a:p>
        </p:txBody>
      </p:sp>
      <p:sp>
        <p:nvSpPr>
          <p:cNvPr id="113" name="Google Shape;113;p2"/>
          <p:cNvSpPr txBox="1"/>
          <p:nvPr/>
        </p:nvSpPr>
        <p:spPr>
          <a:xfrm>
            <a:off x="3407253" y="3740282"/>
            <a:ext cx="1640997" cy="430887"/>
          </a:xfrm>
          <a:prstGeom prst="rect">
            <a:avLst/>
          </a:prstGeom>
          <a:solidFill>
            <a:srgbClr val="FEDAA0"/>
          </a:solidFill>
          <a:ln>
            <a:noFill/>
          </a:ln>
        </p:spPr>
        <p:txBody>
          <a:bodyPr spcFirstLastPara="1" wrap="square" lIns="72000" tIns="0" rIns="0" bIns="0" anchor="t" anchorCtr="0">
            <a:spAutoFit/>
          </a:bodyPr>
          <a:lstStyle/>
          <a:p>
            <a:pPr marL="0" marR="0" lvl="0" indent="0" algn="l" rtl="0">
              <a:spcBef>
                <a:spcPts val="0"/>
              </a:spcBef>
              <a:spcAft>
                <a:spcPts val="0"/>
              </a:spcAft>
              <a:buNone/>
            </a:pPr>
            <a:r>
              <a:rPr lang="en-GB" sz="2800" b="1">
                <a:solidFill>
                  <a:schemeClr val="dk1"/>
                </a:solidFill>
                <a:latin typeface="Arial"/>
                <a:ea typeface="Arial"/>
                <a:cs typeface="Arial"/>
                <a:sym typeface="Arial"/>
              </a:rPr>
              <a:t>Feb 2020</a:t>
            </a:r>
            <a:endParaRPr sz="4000" b="1">
              <a:solidFill>
                <a:schemeClr val="dk1"/>
              </a:solidFill>
              <a:latin typeface="Arial"/>
              <a:ea typeface="Arial"/>
              <a:cs typeface="Arial"/>
              <a:sym typeface="Arial"/>
            </a:endParaRPr>
          </a:p>
        </p:txBody>
      </p:sp>
      <p:sp>
        <p:nvSpPr>
          <p:cNvPr id="114" name="Google Shape;114;p2"/>
          <p:cNvSpPr txBox="1"/>
          <p:nvPr/>
        </p:nvSpPr>
        <p:spPr>
          <a:xfrm>
            <a:off x="6769232" y="3924948"/>
            <a:ext cx="1775328" cy="430887"/>
          </a:xfrm>
          <a:prstGeom prst="rect">
            <a:avLst/>
          </a:prstGeom>
          <a:solidFill>
            <a:srgbClr val="FEDAA0"/>
          </a:solidFill>
          <a:ln>
            <a:noFill/>
          </a:ln>
        </p:spPr>
        <p:txBody>
          <a:bodyPr spcFirstLastPara="1" wrap="square" lIns="72000" tIns="0" rIns="0" bIns="0" anchor="t" anchorCtr="0">
            <a:spAutoFit/>
          </a:bodyPr>
          <a:lstStyle/>
          <a:p>
            <a:pPr marL="0" marR="0" lvl="0" indent="0" algn="l" rtl="0">
              <a:spcBef>
                <a:spcPts val="0"/>
              </a:spcBef>
              <a:spcAft>
                <a:spcPts val="0"/>
              </a:spcAft>
              <a:buNone/>
            </a:pPr>
            <a:r>
              <a:rPr lang="en-GB" sz="2800" b="1">
                <a:solidFill>
                  <a:schemeClr val="dk1"/>
                </a:solidFill>
                <a:latin typeface="Arial"/>
                <a:ea typeface="Arial"/>
                <a:cs typeface="Arial"/>
                <a:sym typeface="Arial"/>
              </a:rPr>
              <a:t>Sept 2020</a:t>
            </a:r>
            <a:endParaRPr sz="4000" b="1">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5A93-232F-45A8-8941-A1707FEF31AF}"/>
              </a:ext>
            </a:extLst>
          </p:cNvPr>
          <p:cNvSpPr>
            <a:spLocks noGrp="1"/>
          </p:cNvSpPr>
          <p:nvPr>
            <p:ph type="title"/>
          </p:nvPr>
        </p:nvSpPr>
        <p:spPr>
          <a:xfrm>
            <a:off x="993175" y="4522156"/>
            <a:ext cx="5609222" cy="1363215"/>
          </a:xfrm>
        </p:spPr>
        <p:txBody>
          <a:bodyPr vert="horz" lIns="91440" tIns="45720" rIns="91440" bIns="45720" rtlCol="0" anchor="t">
            <a:normAutofit/>
          </a:bodyPr>
          <a:lstStyle/>
          <a:p>
            <a:r>
              <a:rPr lang="en-US" kern="1200">
                <a:solidFill>
                  <a:schemeClr val="tx1"/>
                </a:solidFill>
                <a:latin typeface="+mj-lt"/>
                <a:ea typeface="+mj-ea"/>
                <a:cs typeface="+mj-cs"/>
              </a:rPr>
              <a:t>The Action for ESOL campaign (2011)</a:t>
            </a:r>
          </a:p>
        </p:txBody>
      </p:sp>
      <p:sp>
        <p:nvSpPr>
          <p:cNvPr id="22" name="Freeform: Shape 21">
            <a:extLst>
              <a:ext uri="{FF2B5EF4-FFF2-40B4-BE49-F238E27FC236}">
                <a16:creationId xmlns:a16="http://schemas.microsoft.com/office/drawing/2014/main" id="{D5C3FE89-A0B6-4C0E-A1F2-7CA2025B3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156092" cy="3442494"/>
          </a:xfrm>
          <a:custGeom>
            <a:avLst/>
            <a:gdLst>
              <a:gd name="connsiteX0" fmla="*/ 0 w 3156092"/>
              <a:gd name="connsiteY0" fmla="*/ 0 h 3442494"/>
              <a:gd name="connsiteX1" fmla="*/ 2765641 w 3156092"/>
              <a:gd name="connsiteY1" fmla="*/ 0 h 3442494"/>
              <a:gd name="connsiteX2" fmla="*/ 2781296 w 3156092"/>
              <a:gd name="connsiteY2" fmla="*/ 20935 h 3442494"/>
              <a:gd name="connsiteX3" fmla="*/ 3156092 w 3156092"/>
              <a:gd name="connsiteY3" fmla="*/ 1247934 h 3442494"/>
              <a:gd name="connsiteX4" fmla="*/ 961532 w 3156092"/>
              <a:gd name="connsiteY4" fmla="*/ 3442494 h 3442494"/>
              <a:gd name="connsiteX5" fmla="*/ 107310 w 3156092"/>
              <a:gd name="connsiteY5" fmla="*/ 3270035 h 3442494"/>
              <a:gd name="connsiteX6" fmla="*/ 0 w 3156092"/>
              <a:gd name="connsiteY6" fmla="*/ 3218341 h 344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6092" h="3442494">
                <a:moveTo>
                  <a:pt x="0" y="0"/>
                </a:moveTo>
                <a:lnTo>
                  <a:pt x="2765641" y="0"/>
                </a:lnTo>
                <a:lnTo>
                  <a:pt x="2781296" y="20935"/>
                </a:lnTo>
                <a:cubicBezTo>
                  <a:pt x="3017923" y="371189"/>
                  <a:pt x="3156092" y="793426"/>
                  <a:pt x="3156092" y="1247934"/>
                </a:cubicBezTo>
                <a:cubicBezTo>
                  <a:pt x="3156092" y="2459956"/>
                  <a:pt x="2173554" y="3442494"/>
                  <a:pt x="961532" y="3442494"/>
                </a:cubicBezTo>
                <a:cubicBezTo>
                  <a:pt x="658527" y="3442494"/>
                  <a:pt x="369864" y="3381086"/>
                  <a:pt x="107310" y="3270035"/>
                </a:cubicBezTo>
                <a:lnTo>
                  <a:pt x="0" y="321834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a:extLst>
              <a:ext uri="{FF2B5EF4-FFF2-40B4-BE49-F238E27FC236}">
                <a16:creationId xmlns:a16="http://schemas.microsoft.com/office/drawing/2014/main" id="{62466809-C7D9-470A-A24F-1321C965B9B6}"/>
              </a:ext>
            </a:extLst>
          </p:cNvPr>
          <p:cNvPicPr>
            <a:picLocks noGrp="1" noChangeAspect="1" noChangeArrowheads="1"/>
          </p:cNvPicPr>
          <p:nvPr>
            <p:ph idx="1"/>
          </p:nvPr>
        </p:nvPicPr>
        <p:blipFill rotWithShape="1">
          <a:blip r:embed="rId2" cstate="print"/>
          <a:srcRect t="14904" r="-2" b="8150"/>
          <a:stretch/>
        </p:blipFill>
        <p:spPr bwMode="auto">
          <a:xfrm>
            <a:off x="315268" y="459337"/>
            <a:ext cx="3005349" cy="3291750"/>
          </a:xfrm>
          <a:custGeom>
            <a:avLst/>
            <a:gdLst/>
            <a:ahLst/>
            <a:cxnLst/>
            <a:rect l="l" t="t" r="r" b="b"/>
            <a:pathLst>
              <a:path w="3005349" h="3291750">
                <a:moveTo>
                  <a:pt x="0" y="0"/>
                </a:moveTo>
                <a:lnTo>
                  <a:pt x="2577617" y="0"/>
                </a:lnTo>
                <a:lnTo>
                  <a:pt x="2656297" y="105217"/>
                </a:lnTo>
                <a:cubicBezTo>
                  <a:pt x="2876670" y="431412"/>
                  <a:pt x="3005349" y="824646"/>
                  <a:pt x="3005349" y="1247934"/>
                </a:cubicBezTo>
                <a:cubicBezTo>
                  <a:pt x="3005349" y="2376702"/>
                  <a:pt x="2090301" y="3291750"/>
                  <a:pt x="961533" y="3291750"/>
                </a:cubicBezTo>
                <a:cubicBezTo>
                  <a:pt x="679341" y="3291750"/>
                  <a:pt x="410507" y="3234560"/>
                  <a:pt x="165988" y="3131137"/>
                </a:cubicBezTo>
                <a:lnTo>
                  <a:pt x="0" y="3051176"/>
                </a:lnTo>
                <a:close/>
              </a:path>
            </a:pathLst>
          </a:custGeom>
          <a:noFill/>
        </p:spPr>
      </p:pic>
      <p:sp>
        <p:nvSpPr>
          <p:cNvPr id="27" name="Oval 23">
            <a:extLst>
              <a:ext uri="{FF2B5EF4-FFF2-40B4-BE49-F238E27FC236}">
                <a16:creationId xmlns:a16="http://schemas.microsoft.com/office/drawing/2014/main" id="{8A6D7C84-6176-4F2A-985C-7F1B8C39D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141" y="459337"/>
            <a:ext cx="3163824" cy="3163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oogle Shape;116;p23">
            <a:extLst>
              <a:ext uri="{FF2B5EF4-FFF2-40B4-BE49-F238E27FC236}">
                <a16:creationId xmlns:a16="http://schemas.microsoft.com/office/drawing/2014/main" id="{C5318943-0126-4CBB-84D9-7A62D71A401A}"/>
              </a:ext>
            </a:extLst>
          </p:cNvPr>
          <p:cNvPicPr preferRelativeResize="0"/>
          <p:nvPr/>
        </p:nvPicPr>
        <p:blipFill rotWithShape="1">
          <a:blip r:embed="rId3">
            <a:extLst>
              <a:ext uri="{28A0092B-C50C-407E-A947-70E740481C1C}">
                <a14:useLocalDpi xmlns:a14="http://schemas.microsoft.com/office/drawing/2010/main" val="0"/>
              </a:ext>
            </a:extLst>
          </a:blip>
          <a:srcRect l="12500" r="12500"/>
          <a:stretch/>
        </p:blipFill>
        <p:spPr>
          <a:xfrm>
            <a:off x="3832733" y="623929"/>
            <a:ext cx="2834640" cy="2834640"/>
          </a:xfrm>
          <a:custGeom>
            <a:avLst/>
            <a:gdLst/>
            <a:ahLst/>
            <a:cxnLst/>
            <a:rect l="l" t="t" r="r" b="b"/>
            <a:pathLst>
              <a:path w="2990088" h="2990088">
                <a:moveTo>
                  <a:pt x="1495044" y="0"/>
                </a:moveTo>
                <a:cubicBezTo>
                  <a:pt x="2320734" y="0"/>
                  <a:pt x="2990088" y="669354"/>
                  <a:pt x="2990088" y="1495044"/>
                </a:cubicBezTo>
                <a:cubicBezTo>
                  <a:pt x="2990088" y="2320734"/>
                  <a:pt x="2320734" y="2990088"/>
                  <a:pt x="1495044" y="2990088"/>
                </a:cubicBezTo>
                <a:cubicBezTo>
                  <a:pt x="669354" y="2990088"/>
                  <a:pt x="0" y="2320734"/>
                  <a:pt x="0" y="1495044"/>
                </a:cubicBezTo>
                <a:cubicBezTo>
                  <a:pt x="0" y="669354"/>
                  <a:pt x="669354" y="0"/>
                  <a:pt x="1495044" y="0"/>
                </a:cubicBezTo>
                <a:close/>
              </a:path>
            </a:pathLst>
          </a:custGeom>
          <a:noFill/>
        </p:spPr>
      </p:pic>
      <p:sp>
        <p:nvSpPr>
          <p:cNvPr id="26" name="Freeform: Shape 25">
            <a:extLst>
              <a:ext uri="{FF2B5EF4-FFF2-40B4-BE49-F238E27FC236}">
                <a16:creationId xmlns:a16="http://schemas.microsoft.com/office/drawing/2014/main" id="{C8E319B0-C403-46B6-8DDF-C46B5EB13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6150" y="2364552"/>
            <a:ext cx="3835850" cy="4493449"/>
          </a:xfrm>
          <a:custGeom>
            <a:avLst/>
            <a:gdLst>
              <a:gd name="connsiteX0" fmla="*/ 2839212 w 3835850"/>
              <a:gd name="connsiteY0" fmla="*/ 0 h 4493449"/>
              <a:gd name="connsiteX1" fmla="*/ 3683507 w 3835850"/>
              <a:gd name="connsiteY1" fmla="*/ 127646 h 4493449"/>
              <a:gd name="connsiteX2" fmla="*/ 3835850 w 3835850"/>
              <a:gd name="connsiteY2" fmla="*/ 183404 h 4493449"/>
              <a:gd name="connsiteX3" fmla="*/ 3835850 w 3835850"/>
              <a:gd name="connsiteY3" fmla="*/ 4493449 h 4493449"/>
              <a:gd name="connsiteX4" fmla="*/ 534850 w 3835850"/>
              <a:gd name="connsiteY4" fmla="*/ 4493449 h 4493449"/>
              <a:gd name="connsiteX5" fmla="*/ 484893 w 3835850"/>
              <a:gd name="connsiteY5" fmla="*/ 4426642 h 4493449"/>
              <a:gd name="connsiteX6" fmla="*/ 0 w 3835850"/>
              <a:gd name="connsiteY6" fmla="*/ 2839212 h 4493449"/>
              <a:gd name="connsiteX7" fmla="*/ 2839212 w 3835850"/>
              <a:gd name="connsiteY7" fmla="*/ 0 h 449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5850" h="4493449">
                <a:moveTo>
                  <a:pt x="2839212" y="0"/>
                </a:moveTo>
                <a:cubicBezTo>
                  <a:pt x="3133222" y="0"/>
                  <a:pt x="3416794" y="44689"/>
                  <a:pt x="3683507" y="127646"/>
                </a:cubicBezTo>
                <a:lnTo>
                  <a:pt x="3835850" y="183404"/>
                </a:lnTo>
                <a:lnTo>
                  <a:pt x="3835850" y="4493449"/>
                </a:lnTo>
                <a:lnTo>
                  <a:pt x="534850" y="4493449"/>
                </a:lnTo>
                <a:lnTo>
                  <a:pt x="484893" y="4426642"/>
                </a:lnTo>
                <a:cubicBezTo>
                  <a:pt x="178757" y="3973501"/>
                  <a:pt x="0" y="3427232"/>
                  <a:pt x="0" y="2839212"/>
                </a:cubicBezTo>
                <a:cubicBezTo>
                  <a:pt x="0" y="1271159"/>
                  <a:pt x="1271159" y="0"/>
                  <a:pt x="28392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E1E27C89-94CF-4F2D-8750-9361FD1D9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7371" y="1"/>
            <a:ext cx="3986784" cy="2427765"/>
          </a:xfrm>
          <a:custGeom>
            <a:avLst/>
            <a:gdLst>
              <a:gd name="connsiteX0" fmla="*/ 48890 w 3986784"/>
              <a:gd name="connsiteY0" fmla="*/ 0 h 2427765"/>
              <a:gd name="connsiteX1" fmla="*/ 3937894 w 3986784"/>
              <a:gd name="connsiteY1" fmla="*/ 0 h 2427765"/>
              <a:gd name="connsiteX2" fmla="*/ 3946285 w 3986784"/>
              <a:gd name="connsiteY2" fmla="*/ 32635 h 2427765"/>
              <a:gd name="connsiteX3" fmla="*/ 3986784 w 3986784"/>
              <a:gd name="connsiteY3" fmla="*/ 434373 h 2427765"/>
              <a:gd name="connsiteX4" fmla="*/ 1993392 w 3986784"/>
              <a:gd name="connsiteY4" fmla="*/ 2427765 h 2427765"/>
              <a:gd name="connsiteX5" fmla="*/ 0 w 3986784"/>
              <a:gd name="connsiteY5" fmla="*/ 434373 h 2427765"/>
              <a:gd name="connsiteX6" fmla="*/ 40499 w 3986784"/>
              <a:gd name="connsiteY6" fmla="*/ 32635 h 24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6784" h="2427765">
                <a:moveTo>
                  <a:pt x="48890" y="0"/>
                </a:moveTo>
                <a:lnTo>
                  <a:pt x="3937894" y="0"/>
                </a:lnTo>
                <a:lnTo>
                  <a:pt x="3946285" y="32635"/>
                </a:lnTo>
                <a:cubicBezTo>
                  <a:pt x="3972839" y="162400"/>
                  <a:pt x="3986784" y="296758"/>
                  <a:pt x="3986784" y="434373"/>
                </a:cubicBezTo>
                <a:cubicBezTo>
                  <a:pt x="3986784" y="1535293"/>
                  <a:pt x="3094312" y="2427765"/>
                  <a:pt x="1993392" y="2427765"/>
                </a:cubicBezTo>
                <a:cubicBezTo>
                  <a:pt x="892472" y="2427765"/>
                  <a:pt x="0" y="1535293"/>
                  <a:pt x="0" y="434373"/>
                </a:cubicBezTo>
                <a:cubicBezTo>
                  <a:pt x="0" y="296758"/>
                  <a:pt x="13945" y="162400"/>
                  <a:pt x="40499" y="32635"/>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3" descr="Ken livingstone.jpg">
            <a:extLst>
              <a:ext uri="{FF2B5EF4-FFF2-40B4-BE49-F238E27FC236}">
                <a16:creationId xmlns:a16="http://schemas.microsoft.com/office/drawing/2014/main" id="{333E5954-EF22-499A-9BCD-1B61AAF39126}"/>
              </a:ext>
            </a:extLst>
          </p:cNvPr>
          <p:cNvPicPr>
            <a:picLocks noChangeAspect="1"/>
          </p:cNvPicPr>
          <p:nvPr/>
        </p:nvPicPr>
        <p:blipFill rotWithShape="1">
          <a:blip r:embed="rId4" cstate="print"/>
          <a:srcRect t="7488" b="6274"/>
          <a:stretch/>
        </p:blipFill>
        <p:spPr>
          <a:xfrm>
            <a:off x="7171962" y="2"/>
            <a:ext cx="3657600" cy="2263173"/>
          </a:xfrm>
          <a:custGeom>
            <a:avLst/>
            <a:gdLst/>
            <a:ahLst/>
            <a:cxnLst/>
            <a:rect l="l" t="t" r="r" b="b"/>
            <a:pathLst>
              <a:path w="3657600" h="2263173">
                <a:moveTo>
                  <a:pt x="54075" y="0"/>
                </a:moveTo>
                <a:lnTo>
                  <a:pt x="3603525" y="0"/>
                </a:lnTo>
                <a:lnTo>
                  <a:pt x="3620445" y="65806"/>
                </a:lnTo>
                <a:cubicBezTo>
                  <a:pt x="3644807" y="184856"/>
                  <a:pt x="3657600" y="308121"/>
                  <a:pt x="3657600" y="434373"/>
                </a:cubicBezTo>
                <a:cubicBezTo>
                  <a:pt x="3657600" y="1444391"/>
                  <a:pt x="2838818" y="2263173"/>
                  <a:pt x="1828800" y="2263173"/>
                </a:cubicBezTo>
                <a:cubicBezTo>
                  <a:pt x="818782" y="2263173"/>
                  <a:pt x="0" y="1444391"/>
                  <a:pt x="0" y="434373"/>
                </a:cubicBezTo>
                <a:cubicBezTo>
                  <a:pt x="0" y="308121"/>
                  <a:pt x="12794" y="184856"/>
                  <a:pt x="37155" y="65806"/>
                </a:cubicBezTo>
                <a:close/>
              </a:path>
            </a:pathLst>
          </a:custGeom>
        </p:spPr>
      </p:pic>
      <p:pic>
        <p:nvPicPr>
          <p:cNvPr id="6" name="Picture 4">
            <a:extLst>
              <a:ext uri="{FF2B5EF4-FFF2-40B4-BE49-F238E27FC236}">
                <a16:creationId xmlns:a16="http://schemas.microsoft.com/office/drawing/2014/main" id="{3C2D3310-7308-4BEC-BC80-E71F2BE6240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215" r="18215"/>
          <a:stretch/>
        </p:blipFill>
        <p:spPr bwMode="auto">
          <a:xfrm>
            <a:off x="8520674" y="2529078"/>
            <a:ext cx="3671324" cy="4328922"/>
          </a:xfrm>
          <a:custGeom>
            <a:avLst/>
            <a:gdLst/>
            <a:ahLst/>
            <a:cxnLst/>
            <a:rect l="l" t="t" r="r" b="b"/>
            <a:pathLst>
              <a:path w="3671324" h="4328922">
                <a:moveTo>
                  <a:pt x="2674686" y="0"/>
                </a:moveTo>
                <a:cubicBezTo>
                  <a:pt x="2951659" y="0"/>
                  <a:pt x="3218799" y="42100"/>
                  <a:pt x="3470056" y="120249"/>
                </a:cubicBezTo>
                <a:lnTo>
                  <a:pt x="3671324" y="193914"/>
                </a:lnTo>
                <a:lnTo>
                  <a:pt x="3671324" y="4328922"/>
                </a:lnTo>
                <a:lnTo>
                  <a:pt x="575538" y="4328922"/>
                </a:lnTo>
                <a:lnTo>
                  <a:pt x="456795" y="4170129"/>
                </a:lnTo>
                <a:cubicBezTo>
                  <a:pt x="168398" y="3743246"/>
                  <a:pt x="0" y="3228632"/>
                  <a:pt x="0" y="2674686"/>
                </a:cubicBezTo>
                <a:cubicBezTo>
                  <a:pt x="0" y="1197498"/>
                  <a:pt x="1197498" y="0"/>
                  <a:pt x="2674686" y="0"/>
                </a:cubicBezTo>
                <a:close/>
              </a:path>
            </a:pathLst>
          </a:custGeom>
          <a:noFill/>
        </p:spPr>
      </p:pic>
    </p:spTree>
    <p:extLst>
      <p:ext uri="{BB962C8B-B14F-4D97-AF65-F5344CB8AC3E}">
        <p14:creationId xmlns:p14="http://schemas.microsoft.com/office/powerpoint/2010/main" val="114003149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BCD78-44AA-4E73-BF2F-C5D40B87BAC4}"/>
              </a:ext>
            </a:extLst>
          </p:cNvPr>
          <p:cNvSpPr>
            <a:spLocks noGrp="1"/>
          </p:cNvSpPr>
          <p:nvPr>
            <p:ph type="title"/>
          </p:nvPr>
        </p:nvSpPr>
        <p:spPr>
          <a:xfrm>
            <a:off x="640080" y="325369"/>
            <a:ext cx="4368602" cy="1956841"/>
          </a:xfrm>
        </p:spPr>
        <p:txBody>
          <a:bodyPr anchor="b">
            <a:normAutofit/>
          </a:bodyPr>
          <a:lstStyle/>
          <a:p>
            <a:r>
              <a:rPr lang="en-GB" sz="4200" dirty="0"/>
              <a:t>Acts of citizenship in the classroom</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9948D9-5309-4C6A-8715-E8B4246923B4}"/>
              </a:ext>
            </a:extLst>
          </p:cNvPr>
          <p:cNvSpPr>
            <a:spLocks noGrp="1"/>
          </p:cNvSpPr>
          <p:nvPr>
            <p:ph idx="1"/>
          </p:nvPr>
        </p:nvSpPr>
        <p:spPr>
          <a:xfrm>
            <a:off x="640080" y="2872899"/>
            <a:ext cx="4243589" cy="3320668"/>
          </a:xfrm>
        </p:spPr>
        <p:txBody>
          <a:bodyPr>
            <a:normAutofit/>
          </a:bodyPr>
          <a:lstStyle/>
          <a:p>
            <a:pPr marL="0" indent="0">
              <a:buNone/>
            </a:pPr>
            <a:r>
              <a:rPr lang="en-GB" sz="4200" dirty="0">
                <a:latin typeface="+mj-lt"/>
                <a:ea typeface="+mj-ea"/>
                <a:cs typeface="+mj-cs"/>
              </a:rPr>
              <a:t>The Whose Integration Project (2013)</a:t>
            </a:r>
          </a:p>
          <a:p>
            <a:pPr marL="0" indent="0">
              <a:buNone/>
            </a:pPr>
            <a:endParaRPr lang="en-GB" sz="2200" dirty="0"/>
          </a:p>
        </p:txBody>
      </p:sp>
      <p:pic>
        <p:nvPicPr>
          <p:cNvPr id="4" name="Picture 2" descr="bicycle woman">
            <a:extLst>
              <a:ext uri="{FF2B5EF4-FFF2-40B4-BE49-F238E27FC236}">
                <a16:creationId xmlns:a16="http://schemas.microsoft.com/office/drawing/2014/main" id="{1724D276-BEB2-44FE-B014-18EA2791FE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0"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141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1B81208-05CB-4CD7-BBA3-688A01581F04}"/>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5436"/>
          <a:stretch/>
        </p:blipFill>
        <p:spPr>
          <a:xfrm rot="10800000">
            <a:off x="3446584" y="10"/>
            <a:ext cx="8745413"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EC0661-5EC8-40D8-98C7-E91345A17C06}"/>
              </a:ext>
            </a:extLst>
          </p:cNvPr>
          <p:cNvSpPr>
            <a:spLocks noGrp="1"/>
          </p:cNvSpPr>
          <p:nvPr>
            <p:ph type="title"/>
          </p:nvPr>
        </p:nvSpPr>
        <p:spPr>
          <a:xfrm>
            <a:off x="365760" y="365125"/>
            <a:ext cx="4294629" cy="971306"/>
          </a:xfrm>
        </p:spPr>
        <p:txBody>
          <a:bodyPr>
            <a:normAutofit fontScale="90000"/>
          </a:bodyPr>
          <a:lstStyle/>
          <a:p>
            <a:r>
              <a:rPr lang="en-GB" sz="4000" dirty="0"/>
              <a:t>Our Languages (2019)</a:t>
            </a:r>
          </a:p>
        </p:txBody>
      </p:sp>
      <p:sp>
        <p:nvSpPr>
          <p:cNvPr id="3" name="Content Placeholder 2">
            <a:extLst>
              <a:ext uri="{FF2B5EF4-FFF2-40B4-BE49-F238E27FC236}">
                <a16:creationId xmlns:a16="http://schemas.microsoft.com/office/drawing/2014/main" id="{7562D30C-026A-4FF6-8DE1-EE5D0331108F}"/>
              </a:ext>
            </a:extLst>
          </p:cNvPr>
          <p:cNvSpPr>
            <a:spLocks noGrp="1"/>
          </p:cNvSpPr>
          <p:nvPr>
            <p:ph idx="1"/>
          </p:nvPr>
        </p:nvSpPr>
        <p:spPr>
          <a:xfrm>
            <a:off x="365760" y="1336431"/>
            <a:ext cx="4712677" cy="5359790"/>
          </a:xfrm>
        </p:spPr>
        <p:txBody>
          <a:bodyPr>
            <a:normAutofit/>
          </a:bodyPr>
          <a:lstStyle/>
          <a:p>
            <a:r>
              <a:rPr lang="en-GB" sz="2000" dirty="0"/>
              <a:t>Classroom based project explored sociolinguistic knowledge with ESOL learners</a:t>
            </a:r>
          </a:p>
          <a:p>
            <a:r>
              <a:rPr lang="en-GB" sz="2000" dirty="0"/>
              <a:t>Participatory lessons about:</a:t>
            </a:r>
          </a:p>
          <a:p>
            <a:pPr lvl="1"/>
            <a:r>
              <a:rPr lang="en-GB" sz="2000" dirty="0"/>
              <a:t>language policies</a:t>
            </a:r>
          </a:p>
          <a:p>
            <a:pPr lvl="1"/>
            <a:r>
              <a:rPr lang="en-GB" sz="2000" dirty="0"/>
              <a:t>bi/multilingualism</a:t>
            </a:r>
          </a:p>
          <a:p>
            <a:pPr lvl="1"/>
            <a:r>
              <a:rPr lang="en-GB" sz="2000" dirty="0"/>
              <a:t>linguistic repertoires </a:t>
            </a:r>
          </a:p>
          <a:p>
            <a:pPr lvl="1"/>
            <a:r>
              <a:rPr lang="en-GB" sz="2000" dirty="0"/>
              <a:t>heritage language learning</a:t>
            </a:r>
          </a:p>
          <a:p>
            <a:pPr lvl="1"/>
            <a:r>
              <a:rPr lang="en-GB" sz="2000" dirty="0"/>
              <a:t>family language policies</a:t>
            </a:r>
          </a:p>
          <a:p>
            <a:pPr lvl="1"/>
            <a:r>
              <a:rPr lang="en-GB" sz="2000" dirty="0"/>
              <a:t>language discrimination</a:t>
            </a:r>
          </a:p>
          <a:p>
            <a:pPr lvl="1"/>
            <a:r>
              <a:rPr lang="en-GB" sz="2000" dirty="0"/>
              <a:t>mono vs multilingualism in language classrooms</a:t>
            </a:r>
          </a:p>
          <a:p>
            <a:r>
              <a:rPr lang="en-GB" sz="2000" dirty="0"/>
              <a:t>Participatory approaches included:</a:t>
            </a:r>
          </a:p>
          <a:p>
            <a:pPr lvl="1"/>
            <a:r>
              <a:rPr lang="en-GB" sz="2000" dirty="0"/>
              <a:t>problem posing using visual codes</a:t>
            </a:r>
          </a:p>
          <a:p>
            <a:pPr lvl="1"/>
            <a:r>
              <a:rPr lang="en-GB" sz="2000" dirty="0"/>
              <a:t>forum theatre (Agosto Boal’s Theatre of the Oppressed)</a:t>
            </a:r>
          </a:p>
          <a:p>
            <a:pPr marL="457200" lvl="1" indent="0">
              <a:buNone/>
            </a:pPr>
            <a:endParaRPr lang="en-GB" sz="1400" dirty="0"/>
          </a:p>
          <a:p>
            <a:pPr marL="457200" lvl="1" indent="0">
              <a:buNone/>
            </a:pPr>
            <a:endParaRPr lang="en-GB" sz="1400" dirty="0"/>
          </a:p>
        </p:txBody>
      </p:sp>
    </p:spTree>
    <p:extLst>
      <p:ext uri="{BB962C8B-B14F-4D97-AF65-F5344CB8AC3E}">
        <p14:creationId xmlns:p14="http://schemas.microsoft.com/office/powerpoint/2010/main" val="572521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FB21-1293-652D-5C38-DC5773C1B740}"/>
              </a:ext>
            </a:extLst>
          </p:cNvPr>
          <p:cNvSpPr>
            <a:spLocks noGrp="1"/>
          </p:cNvSpPr>
          <p:nvPr>
            <p:ph type="title"/>
          </p:nvPr>
        </p:nvSpPr>
        <p:spPr/>
        <p:txBody>
          <a:bodyPr/>
          <a:lstStyle/>
          <a:p>
            <a:r>
              <a:rPr lang="en-GB" dirty="0"/>
              <a:t>Activity: your linguistic repertoires</a:t>
            </a:r>
          </a:p>
        </p:txBody>
      </p:sp>
      <p:sp>
        <p:nvSpPr>
          <p:cNvPr id="3" name="Content Placeholder 2">
            <a:extLst>
              <a:ext uri="{FF2B5EF4-FFF2-40B4-BE49-F238E27FC236}">
                <a16:creationId xmlns:a16="http://schemas.microsoft.com/office/drawing/2014/main" id="{05CFC7F2-A742-4A5C-99C2-815721F7271E}"/>
              </a:ext>
            </a:extLst>
          </p:cNvPr>
          <p:cNvSpPr>
            <a:spLocks noGrp="1"/>
          </p:cNvSpPr>
          <p:nvPr>
            <p:ph idx="1"/>
          </p:nvPr>
        </p:nvSpPr>
        <p:spPr/>
        <p:txBody>
          <a:bodyPr>
            <a:normAutofit/>
          </a:bodyPr>
          <a:lstStyle/>
          <a:p>
            <a:pPr lvl="0"/>
            <a:r>
              <a:rPr lang="en-GB" dirty="0"/>
              <a:t>your main/strongest language/variety</a:t>
            </a:r>
          </a:p>
          <a:p>
            <a:pPr lvl="0"/>
            <a:r>
              <a:rPr lang="en-GB" dirty="0"/>
              <a:t>a language you speak well which you learned as an adult </a:t>
            </a:r>
          </a:p>
          <a:p>
            <a:pPr lvl="0"/>
            <a:r>
              <a:rPr lang="en-GB" dirty="0"/>
              <a:t>a language you can speak ‘a bit’</a:t>
            </a:r>
          </a:p>
          <a:p>
            <a:pPr lvl="0"/>
            <a:r>
              <a:rPr lang="en-GB" dirty="0"/>
              <a:t>a language you can understand but not speak very well</a:t>
            </a:r>
          </a:p>
          <a:p>
            <a:pPr lvl="0"/>
            <a:r>
              <a:rPr lang="en-GB" dirty="0"/>
              <a:t>a language you can read but not speak</a:t>
            </a:r>
          </a:p>
          <a:p>
            <a:pPr lvl="0"/>
            <a:r>
              <a:rPr lang="en-GB" dirty="0"/>
              <a:t>a language you mix with another one</a:t>
            </a:r>
          </a:p>
          <a:p>
            <a:pPr lvl="0"/>
            <a:r>
              <a:rPr lang="en-GB" dirty="0"/>
              <a:t>a language you feel an emotional attachment to</a:t>
            </a:r>
          </a:p>
          <a:p>
            <a:pPr lvl="0"/>
            <a:r>
              <a:rPr lang="en-GB" dirty="0"/>
              <a:t>a language you have negative feelings about</a:t>
            </a:r>
          </a:p>
          <a:p>
            <a:endParaRPr lang="en-GB" dirty="0"/>
          </a:p>
        </p:txBody>
      </p:sp>
    </p:spTree>
    <p:extLst>
      <p:ext uri="{BB962C8B-B14F-4D97-AF65-F5344CB8AC3E}">
        <p14:creationId xmlns:p14="http://schemas.microsoft.com/office/powerpoint/2010/main" val="177605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7F0605-F095-40EE-06FB-0F17E18DAD65}"/>
              </a:ext>
            </a:extLst>
          </p:cNvPr>
          <p:cNvSpPr>
            <a:spLocks noGrp="1"/>
          </p:cNvSpPr>
          <p:nvPr>
            <p:ph type="body" idx="1"/>
          </p:nvPr>
        </p:nvSpPr>
        <p:spPr>
          <a:xfrm>
            <a:off x="368698" y="417187"/>
            <a:ext cx="5328717" cy="6025816"/>
          </a:xfrm>
        </p:spPr>
        <p:txBody>
          <a:bodyPr>
            <a:normAutofit fontScale="92500"/>
          </a:bodyPr>
          <a:lstStyle/>
          <a:p>
            <a:pPr marL="50800" indent="0">
              <a:buNone/>
            </a:pPr>
            <a:r>
              <a:rPr lang="en-GB" sz="6000" dirty="0">
                <a:latin typeface="+mj-lt"/>
                <a:ea typeface="+mj-ea"/>
                <a:cs typeface="+mj-cs"/>
              </a:rPr>
              <a:t>Tackling language discrimination</a:t>
            </a:r>
          </a:p>
          <a:p>
            <a:pPr marL="50800" indent="0">
              <a:buNone/>
            </a:pPr>
            <a:endParaRPr lang="en-GB" sz="3200" dirty="0">
              <a:latin typeface="Calibri" panose="020F0502020204030204" pitchFamily="34" charset="0"/>
              <a:cs typeface="Calibri" panose="020F0502020204030204" pitchFamily="34" charset="0"/>
            </a:endParaRPr>
          </a:p>
          <a:p>
            <a:pPr marL="50800" indent="0">
              <a:buNone/>
            </a:pPr>
            <a:r>
              <a:rPr lang="en-GB" sz="3200" dirty="0">
                <a:latin typeface="Calibri" panose="020F0502020204030204" pitchFamily="34" charset="0"/>
                <a:cs typeface="Calibri" panose="020F0502020204030204" pitchFamily="34" charset="0"/>
              </a:rPr>
              <a:t>Problem posing using visual codes</a:t>
            </a:r>
          </a:p>
          <a:p>
            <a:pPr marL="342900" lvl="0" indent="-342900">
              <a:buFont typeface="+mj-lt"/>
              <a:buAutoNum type="arabicPeriod"/>
            </a:pPr>
            <a:r>
              <a:rPr lang="en-GB" sz="2400" dirty="0">
                <a:effectLst/>
                <a:latin typeface="Calibri" panose="020F0502020204030204" pitchFamily="34" charset="0"/>
                <a:ea typeface="Calibri" panose="020F0502020204030204" pitchFamily="34" charset="0"/>
                <a:cs typeface="Calibri" panose="020F0502020204030204" pitchFamily="34" charset="0"/>
              </a:rPr>
              <a:t>Describe the picture.</a:t>
            </a:r>
          </a:p>
          <a:p>
            <a:pPr marL="342900" lvl="0" indent="-342900">
              <a:buFont typeface="+mj-lt"/>
              <a:buAutoNum type="arabicPeriod"/>
            </a:pPr>
            <a:r>
              <a:rPr lang="en-GB" sz="2400" dirty="0">
                <a:effectLst/>
                <a:latin typeface="Calibri" panose="020F0502020204030204" pitchFamily="34" charset="0"/>
                <a:ea typeface="Calibri" panose="020F0502020204030204" pitchFamily="34" charset="0"/>
                <a:cs typeface="Calibri" panose="020F0502020204030204" pitchFamily="34" charset="0"/>
              </a:rPr>
              <a:t>Recognise the problem.</a:t>
            </a:r>
          </a:p>
          <a:p>
            <a:pPr marL="342900" lvl="0" indent="-342900">
              <a:buFont typeface="+mj-lt"/>
              <a:buAutoNum type="arabicPeriod"/>
            </a:pPr>
            <a:r>
              <a:rPr lang="en-GB" sz="2400" dirty="0">
                <a:effectLst/>
                <a:latin typeface="Calibri" panose="020F0502020204030204" pitchFamily="34" charset="0"/>
                <a:ea typeface="Calibri" panose="020F0502020204030204" pitchFamily="34" charset="0"/>
                <a:cs typeface="Calibri" panose="020F0502020204030204" pitchFamily="34" charset="0"/>
              </a:rPr>
              <a:t>Identify with the problem.</a:t>
            </a:r>
          </a:p>
          <a:p>
            <a:pPr marL="342900" lvl="0" indent="-342900">
              <a:buFont typeface="+mj-lt"/>
              <a:buAutoNum type="arabicPeriod"/>
            </a:pPr>
            <a:r>
              <a:rPr lang="en-GB" sz="2400" dirty="0">
                <a:effectLst/>
                <a:latin typeface="Calibri" panose="020F0502020204030204" pitchFamily="34" charset="0"/>
                <a:ea typeface="Calibri" panose="020F0502020204030204" pitchFamily="34" charset="0"/>
                <a:cs typeface="Calibri" panose="020F0502020204030204" pitchFamily="34" charset="0"/>
              </a:rPr>
              <a:t>Explore the root causes, social aspects of the problem.</a:t>
            </a:r>
          </a:p>
          <a:p>
            <a:pPr marL="342900" lvl="0" indent="-342900">
              <a:spcAft>
                <a:spcPts val="800"/>
              </a:spcAft>
              <a:buFont typeface="+mj-lt"/>
              <a:buAutoNum type="arabicPeriod"/>
            </a:pPr>
            <a:r>
              <a:rPr lang="en-GB" sz="2400" dirty="0">
                <a:effectLst/>
                <a:latin typeface="Calibri" panose="020F0502020204030204" pitchFamily="34" charset="0"/>
                <a:ea typeface="Calibri" panose="020F0502020204030204" pitchFamily="34" charset="0"/>
                <a:cs typeface="Calibri" panose="020F0502020204030204" pitchFamily="34" charset="0"/>
              </a:rPr>
              <a:t>Look at alternatives/ways of changing.</a:t>
            </a:r>
          </a:p>
          <a:p>
            <a:pPr marL="50800" indent="0">
              <a:buNone/>
            </a:pPr>
            <a:endParaRPr lang="en-GB" sz="1300" dirty="0"/>
          </a:p>
          <a:p>
            <a:pPr marL="50800" indent="0">
              <a:buNone/>
            </a:pPr>
            <a:endParaRPr lang="en-GB" sz="1300" dirty="0"/>
          </a:p>
        </p:txBody>
      </p:sp>
      <p:pic>
        <p:nvPicPr>
          <p:cNvPr id="7" name="Content Placeholder 4">
            <a:extLst>
              <a:ext uri="{FF2B5EF4-FFF2-40B4-BE49-F238E27FC236}">
                <a16:creationId xmlns:a16="http://schemas.microsoft.com/office/drawing/2014/main" id="{45EF4E29-9F5B-F761-4A7C-65E5B2C1417E}"/>
              </a:ext>
            </a:extLst>
          </p:cNvPr>
          <p:cNvPicPr>
            <a:picLocks noChangeAspect="1"/>
          </p:cNvPicPr>
          <p:nvPr/>
        </p:nvPicPr>
        <p:blipFill rotWithShape="1">
          <a:blip r:embed="rId2"/>
          <a:srcRect r="-1" b="3648"/>
          <a:stretch/>
        </p:blipFill>
        <p:spPr>
          <a:xfrm>
            <a:off x="5936567" y="10"/>
            <a:ext cx="625543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321453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3A0C-B00E-F49E-E9FB-7E9284482773}"/>
              </a:ext>
            </a:extLst>
          </p:cNvPr>
          <p:cNvSpPr>
            <a:spLocks noGrp="1"/>
          </p:cNvSpPr>
          <p:nvPr>
            <p:ph type="title"/>
          </p:nvPr>
        </p:nvSpPr>
        <p:spPr>
          <a:xfrm>
            <a:off x="621535" y="493492"/>
            <a:ext cx="6901193" cy="1135737"/>
          </a:xfrm>
        </p:spPr>
        <p:txBody>
          <a:bodyPr>
            <a:normAutofit/>
          </a:bodyPr>
          <a:lstStyle/>
          <a:p>
            <a:r>
              <a:rPr lang="en-GB" sz="6000" dirty="0"/>
              <a:t>Forum Theatre</a:t>
            </a:r>
          </a:p>
        </p:txBody>
      </p:sp>
      <p:sp>
        <p:nvSpPr>
          <p:cNvPr id="3" name="Text Placeholder 2">
            <a:extLst>
              <a:ext uri="{FF2B5EF4-FFF2-40B4-BE49-F238E27FC236}">
                <a16:creationId xmlns:a16="http://schemas.microsoft.com/office/drawing/2014/main" id="{FA49654F-0E40-100D-030D-3849277265FC}"/>
              </a:ext>
            </a:extLst>
          </p:cNvPr>
          <p:cNvSpPr>
            <a:spLocks noGrp="1"/>
          </p:cNvSpPr>
          <p:nvPr>
            <p:ph type="body" idx="1"/>
          </p:nvPr>
        </p:nvSpPr>
        <p:spPr>
          <a:xfrm>
            <a:off x="643468" y="1782981"/>
            <a:ext cx="6901193" cy="4393982"/>
          </a:xfrm>
        </p:spPr>
        <p:txBody>
          <a:bodyPr>
            <a:normAutofit lnSpcReduction="10000"/>
          </a:bodyPr>
          <a:lstStyle/>
          <a:p>
            <a:r>
              <a:rPr lang="en-GB" sz="2000" dirty="0"/>
              <a:t>Exploring acts of citizenship through the medium of art offers the opportunity to imagine scenarios which move against the habitus of general culture</a:t>
            </a:r>
          </a:p>
          <a:p>
            <a:r>
              <a:rPr lang="en-GB" sz="2000" dirty="0"/>
              <a:t>Rehearsal for real life (Boal)</a:t>
            </a:r>
          </a:p>
          <a:p>
            <a:r>
              <a:rPr lang="en-GB" sz="2000" dirty="0"/>
              <a:t>Students produced plays using experiences from their own lives  to develop as improvised performances.</a:t>
            </a:r>
          </a:p>
          <a:p>
            <a:r>
              <a:rPr lang="en-GB" sz="2000" dirty="0"/>
              <a:t>They performed these plays taking on different roles and experimenting with different ways of  dealing with experiences of language discrimination </a:t>
            </a:r>
          </a:p>
          <a:p>
            <a:r>
              <a:rPr lang="en-GB" sz="2000" dirty="0"/>
              <a:t>Students were able to imagine a different reality in the safe space of the classroom with opportunities to discuss pros and cons of different actions, thus envisaging an alternative reality in which multilingualism has respect and recognition in the public sphere</a:t>
            </a:r>
          </a:p>
          <a:p>
            <a:pPr marL="0" indent="0">
              <a:buNone/>
            </a:pPr>
            <a:endParaRPr lang="en-GB" sz="2000" dirty="0">
              <a:solidFill>
                <a:srgbClr val="000000"/>
              </a:solidFill>
              <a:ea typeface="MS Mincho" panose="02020609040205080304" pitchFamily="49" charset="-128"/>
            </a:endParaRPr>
          </a:p>
          <a:p>
            <a:pPr marL="0" indent="0">
              <a:buNone/>
            </a:pPr>
            <a:endParaRPr lang="en-GB" sz="2000" dirty="0"/>
          </a:p>
          <a:p>
            <a:pPr marL="50800" indent="0">
              <a:buNone/>
            </a:pPr>
            <a:endParaRPr lang="en-GB" sz="2000" dirty="0"/>
          </a:p>
        </p:txBody>
      </p:sp>
      <p:pic>
        <p:nvPicPr>
          <p:cNvPr id="5" name="Picture 4">
            <a:extLst>
              <a:ext uri="{FF2B5EF4-FFF2-40B4-BE49-F238E27FC236}">
                <a16:creationId xmlns:a16="http://schemas.microsoft.com/office/drawing/2014/main" id="{9EC17635-9962-446B-A86E-21D815468805}"/>
              </a:ext>
            </a:extLst>
          </p:cNvPr>
          <p:cNvPicPr>
            <a:picLocks noChangeAspect="1"/>
          </p:cNvPicPr>
          <p:nvPr/>
        </p:nvPicPr>
        <p:blipFill>
          <a:blip r:embed="rId2"/>
          <a:stretch>
            <a:fillRect/>
          </a:stretch>
        </p:blipFill>
        <p:spPr>
          <a:xfrm>
            <a:off x="8119869" y="788784"/>
            <a:ext cx="3428663" cy="5280430"/>
          </a:xfrm>
          <a:prstGeom prst="rect">
            <a:avLst/>
          </a:prstGeom>
        </p:spPr>
      </p:pic>
    </p:spTree>
    <p:extLst>
      <p:ext uri="{BB962C8B-B14F-4D97-AF65-F5344CB8AC3E}">
        <p14:creationId xmlns:p14="http://schemas.microsoft.com/office/powerpoint/2010/main" val="3066515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A682-62D4-A154-B093-C9552A7748C0}"/>
              </a:ext>
            </a:extLst>
          </p:cNvPr>
          <p:cNvSpPr>
            <a:spLocks noGrp="1"/>
          </p:cNvSpPr>
          <p:nvPr>
            <p:ph type="title"/>
          </p:nvPr>
        </p:nvSpPr>
        <p:spPr>
          <a:xfrm>
            <a:off x="643467" y="203982"/>
            <a:ext cx="10905066" cy="1135737"/>
          </a:xfrm>
        </p:spPr>
        <p:txBody>
          <a:bodyPr>
            <a:normAutofit/>
          </a:bodyPr>
          <a:lstStyle/>
          <a:p>
            <a:r>
              <a:rPr lang="en-GB" sz="4200" dirty="0"/>
              <a:t>Our Languages: reflections</a:t>
            </a:r>
          </a:p>
        </p:txBody>
      </p:sp>
      <p:sp>
        <p:nvSpPr>
          <p:cNvPr id="3" name="Text Placeholder 2">
            <a:extLst>
              <a:ext uri="{FF2B5EF4-FFF2-40B4-BE49-F238E27FC236}">
                <a16:creationId xmlns:a16="http://schemas.microsoft.com/office/drawing/2014/main" id="{C8CBFAEB-5614-B52D-9BF9-E3F400CD3EE0}"/>
              </a:ext>
            </a:extLst>
          </p:cNvPr>
          <p:cNvSpPr>
            <a:spLocks noGrp="1"/>
          </p:cNvSpPr>
          <p:nvPr>
            <p:ph type="body" idx="1"/>
          </p:nvPr>
        </p:nvSpPr>
        <p:spPr>
          <a:xfrm>
            <a:off x="643467" y="1499674"/>
            <a:ext cx="10905066" cy="5154344"/>
          </a:xfrm>
        </p:spPr>
        <p:txBody>
          <a:bodyPr>
            <a:normAutofit lnSpcReduction="10000"/>
          </a:bodyPr>
          <a:lstStyle/>
          <a:p>
            <a:pPr>
              <a:spcAft>
                <a:spcPts val="1600"/>
              </a:spcAft>
            </a:pPr>
            <a:r>
              <a:rPr lang="en-US" sz="2400" dirty="0"/>
              <a:t>Students were able to access and contribute to complex discussions </a:t>
            </a:r>
            <a:r>
              <a:rPr lang="en-US" sz="2400" i="1" dirty="0"/>
              <a:t>about</a:t>
            </a:r>
            <a:r>
              <a:rPr lang="en-US" sz="2400" dirty="0"/>
              <a:t> language.</a:t>
            </a:r>
          </a:p>
          <a:p>
            <a:pPr>
              <a:spcAft>
                <a:spcPts val="1600"/>
              </a:spcAft>
            </a:pPr>
            <a:r>
              <a:rPr lang="en-US" sz="2400" dirty="0"/>
              <a:t>Students (and researchers) increased awareness of the importance of their whole repertoire </a:t>
            </a:r>
          </a:p>
          <a:p>
            <a:pPr>
              <a:spcAft>
                <a:spcPts val="1600"/>
              </a:spcAft>
            </a:pPr>
            <a:r>
              <a:rPr lang="en-US" sz="2400" dirty="0"/>
              <a:t>Students (and researchers) became more aware of their own language ideologies and those around them.</a:t>
            </a:r>
          </a:p>
          <a:p>
            <a:pPr>
              <a:spcAft>
                <a:spcPts val="1600"/>
              </a:spcAft>
            </a:pPr>
            <a:r>
              <a:rPr lang="en-US" sz="2400" dirty="0"/>
              <a:t>They allowed their multilingual identities to become more prominent.</a:t>
            </a:r>
          </a:p>
          <a:p>
            <a:pPr>
              <a:spcAft>
                <a:spcPts val="1600"/>
              </a:spcAft>
            </a:pPr>
            <a:r>
              <a:rPr lang="en-US" sz="2400" dirty="0"/>
              <a:t>They were able to </a:t>
            </a:r>
            <a:r>
              <a:rPr lang="en-US" sz="2400" dirty="0" err="1"/>
              <a:t>recognise</a:t>
            </a:r>
            <a:r>
              <a:rPr lang="en-US" sz="2400" dirty="0"/>
              <a:t> and name language-based discrimination and rehearse ways of resisting it in future.</a:t>
            </a:r>
          </a:p>
          <a:p>
            <a:pPr>
              <a:spcAft>
                <a:spcPts val="1600"/>
              </a:spcAft>
            </a:pPr>
            <a:r>
              <a:rPr lang="en-US" sz="2400" dirty="0"/>
              <a:t>They got directly involved in campaigning, developing links between language and political action</a:t>
            </a:r>
            <a:r>
              <a:rPr lang="en-US" sz="2000" dirty="0"/>
              <a:t>.</a:t>
            </a:r>
          </a:p>
          <a:p>
            <a:pPr marL="50800" indent="0">
              <a:buNone/>
            </a:pPr>
            <a:endParaRPr lang="en-GB" sz="2000" dirty="0"/>
          </a:p>
        </p:txBody>
      </p:sp>
    </p:spTree>
    <p:extLst>
      <p:ext uri="{BB962C8B-B14F-4D97-AF65-F5344CB8AC3E}">
        <p14:creationId xmlns:p14="http://schemas.microsoft.com/office/powerpoint/2010/main" val="2088183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0C81-6C01-68AC-50E4-53404995A409}"/>
              </a:ext>
            </a:extLst>
          </p:cNvPr>
          <p:cNvSpPr>
            <a:spLocks noGrp="1"/>
          </p:cNvSpPr>
          <p:nvPr>
            <p:ph type="title"/>
          </p:nvPr>
        </p:nvSpPr>
        <p:spPr/>
        <p:txBody>
          <a:bodyPr>
            <a:normAutofit/>
          </a:bodyPr>
          <a:lstStyle/>
          <a:p>
            <a:r>
              <a:rPr lang="en-GB" sz="5400" dirty="0"/>
              <a:t>Collaborators</a:t>
            </a:r>
          </a:p>
        </p:txBody>
      </p:sp>
      <p:sp>
        <p:nvSpPr>
          <p:cNvPr id="3" name="Content Placeholder 2">
            <a:extLst>
              <a:ext uri="{FF2B5EF4-FFF2-40B4-BE49-F238E27FC236}">
                <a16:creationId xmlns:a16="http://schemas.microsoft.com/office/drawing/2014/main" id="{A38E0B93-0B45-21A9-25FD-C155ED96013B}"/>
              </a:ext>
            </a:extLst>
          </p:cNvPr>
          <p:cNvSpPr>
            <a:spLocks noGrp="1"/>
          </p:cNvSpPr>
          <p:nvPr>
            <p:ph idx="1"/>
          </p:nvPr>
        </p:nvSpPr>
        <p:spPr>
          <a:xfrm>
            <a:off x="838200" y="1777429"/>
            <a:ext cx="10515600" cy="4900772"/>
          </a:xfrm>
        </p:spPr>
        <p:txBody>
          <a:bodyPr>
            <a:normAutofit fontScale="92500" lnSpcReduction="10000"/>
          </a:bodyPr>
          <a:lstStyle/>
          <a:p>
            <a:r>
              <a:rPr lang="en-GB" sz="3600" dirty="0"/>
              <a:t>The Hub for Language and Education Diversity (HELD) at King’s College London &amp; English for Action (EFA)</a:t>
            </a:r>
          </a:p>
          <a:p>
            <a:r>
              <a:rPr lang="en-GB" sz="3600" dirty="0"/>
              <a:t>People: </a:t>
            </a:r>
          </a:p>
          <a:p>
            <a:pPr lvl="1"/>
            <a:r>
              <a:rPr lang="en-GB" sz="3600" dirty="0"/>
              <a:t>Ben Rampton (KCL)</a:t>
            </a:r>
          </a:p>
          <a:p>
            <a:pPr lvl="1"/>
            <a:r>
              <a:rPr lang="en-GB" sz="3600" dirty="0"/>
              <a:t>Constant Leung (KCL)</a:t>
            </a:r>
          </a:p>
          <a:p>
            <a:pPr lvl="1"/>
            <a:r>
              <a:rPr lang="en-GB" sz="3600" dirty="0"/>
              <a:t>Anthony Tomei (KCL and Bell Foundation)</a:t>
            </a:r>
          </a:p>
          <a:p>
            <a:pPr lvl="1"/>
            <a:r>
              <a:rPr lang="en-GB" sz="3600" dirty="0"/>
              <a:t>Dermot Bryers (EFA)</a:t>
            </a:r>
          </a:p>
          <a:p>
            <a:pPr lvl="1"/>
            <a:r>
              <a:rPr lang="en-GB" sz="3600" dirty="0"/>
              <a:t>Becky Winstanley (EFA and SOAS)</a:t>
            </a:r>
          </a:p>
          <a:p>
            <a:pPr lvl="1"/>
            <a:r>
              <a:rPr lang="en-GB" sz="3600" dirty="0"/>
              <a:t>Plus: many other teachers, students and other collaborators</a:t>
            </a:r>
          </a:p>
          <a:p>
            <a:endParaRPr lang="en-GB" dirty="0"/>
          </a:p>
        </p:txBody>
      </p:sp>
    </p:spTree>
    <p:extLst>
      <p:ext uri="{BB962C8B-B14F-4D97-AF65-F5344CB8AC3E}">
        <p14:creationId xmlns:p14="http://schemas.microsoft.com/office/powerpoint/2010/main" val="1795046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BFB9-AF25-4F9F-94F9-57323F6BF8E7}"/>
              </a:ext>
            </a:extLst>
          </p:cNvPr>
          <p:cNvSpPr>
            <a:spLocks noGrp="1"/>
          </p:cNvSpPr>
          <p:nvPr>
            <p:ph type="title"/>
          </p:nvPr>
        </p:nvSpPr>
        <p:spPr>
          <a:xfrm>
            <a:off x="950741" y="500062"/>
            <a:ext cx="10515600" cy="1325563"/>
          </a:xfrm>
        </p:spPr>
        <p:txBody>
          <a:bodyPr/>
          <a:lstStyle/>
          <a:p>
            <a:r>
              <a:rPr lang="en-GB" sz="6000" dirty="0"/>
              <a:t>Our Languages: final remarks</a:t>
            </a:r>
          </a:p>
        </p:txBody>
      </p:sp>
      <p:sp>
        <p:nvSpPr>
          <p:cNvPr id="3" name="Content Placeholder 2">
            <a:extLst>
              <a:ext uri="{FF2B5EF4-FFF2-40B4-BE49-F238E27FC236}">
                <a16:creationId xmlns:a16="http://schemas.microsoft.com/office/drawing/2014/main" id="{B6D33DFA-FA12-4C2F-8A88-DFE35C813477}"/>
              </a:ext>
            </a:extLst>
          </p:cNvPr>
          <p:cNvSpPr>
            <a:spLocks noGrp="1"/>
          </p:cNvSpPr>
          <p:nvPr>
            <p:ph idx="1"/>
          </p:nvPr>
        </p:nvSpPr>
        <p:spPr/>
        <p:txBody>
          <a:bodyPr/>
          <a:lstStyle/>
          <a:p>
            <a:r>
              <a:rPr lang="en-US" dirty="0">
                <a:effectLst/>
                <a:latin typeface="Calibri" panose="020F0502020204030204" pitchFamily="34" charset="0"/>
                <a:ea typeface="Calibri" panose="020F0502020204030204" pitchFamily="34" charset="0"/>
                <a:cs typeface="Calibri" panose="020F0502020204030204" pitchFamily="34" charset="0"/>
              </a:rPr>
              <a:t>The ‘Our Languages’ project showed how linguistic citizenship can be fostered in an educational setting, in its exploration of</a:t>
            </a:r>
            <a:r>
              <a:rPr lang="en-GB" dirty="0">
                <a:effectLst/>
                <a:latin typeface="Calibri" panose="020F0502020204030204" pitchFamily="34" charset="0"/>
                <a:ea typeface="Calibri" panose="020F0502020204030204" pitchFamily="34" charset="0"/>
                <a:cs typeface="Calibri" panose="020F0502020204030204" pitchFamily="34" charset="0"/>
              </a:rPr>
              <a:t> language as a political and economic site of struggle and the respect for language diversity it fostered amongst students and teacher-researchers alike. </a:t>
            </a:r>
          </a:p>
          <a:p>
            <a:r>
              <a:rPr lang="en-GB" dirty="0">
                <a:effectLst/>
                <a:latin typeface="Calibri" panose="020F0502020204030204" pitchFamily="34" charset="0"/>
                <a:ea typeface="Calibri" panose="020F0502020204030204" pitchFamily="34" charset="0"/>
                <a:cs typeface="Calibri" panose="020F0502020204030204" pitchFamily="34" charset="0"/>
              </a:rPr>
              <a:t>Committed, learner responsive language education must be one arena in which at least some measures might be taken to offset the worst consequences of the exclusion, silencing and marginalisation suffered by many migrant speakers of languages other than English.</a:t>
            </a:r>
            <a:endParaRPr lang="en-GB" dirty="0">
              <a:effectLst/>
              <a:latin typeface="Cambria" panose="02040503050406030204" pitchFamily="18"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542220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221F-3950-57A9-655F-98F355D75145}"/>
              </a:ext>
            </a:extLst>
          </p:cNvPr>
          <p:cNvSpPr>
            <a:spLocks noGrp="1"/>
          </p:cNvSpPr>
          <p:nvPr>
            <p:ph type="title"/>
          </p:nvPr>
        </p:nvSpPr>
        <p:spPr/>
        <p:txBody>
          <a:bodyPr>
            <a:normAutofit/>
          </a:bodyPr>
          <a:lstStyle/>
          <a:p>
            <a:r>
              <a:rPr lang="en-GB" sz="6000" dirty="0"/>
              <a:t>Future developments</a:t>
            </a:r>
          </a:p>
        </p:txBody>
      </p:sp>
      <p:sp>
        <p:nvSpPr>
          <p:cNvPr id="3" name="Content Placeholder 2">
            <a:extLst>
              <a:ext uri="{FF2B5EF4-FFF2-40B4-BE49-F238E27FC236}">
                <a16:creationId xmlns:a16="http://schemas.microsoft.com/office/drawing/2014/main" id="{EDEE1EA4-F68A-5D8F-855D-63EA0B03055E}"/>
              </a:ext>
            </a:extLst>
          </p:cNvPr>
          <p:cNvSpPr>
            <a:spLocks noGrp="1"/>
          </p:cNvSpPr>
          <p:nvPr>
            <p:ph idx="1"/>
          </p:nvPr>
        </p:nvSpPr>
        <p:spPr>
          <a:xfrm>
            <a:off x="838200" y="2075379"/>
            <a:ext cx="10515600" cy="4101583"/>
          </a:xfrm>
        </p:spPr>
        <p:txBody>
          <a:bodyPr/>
          <a:lstStyle/>
          <a:p>
            <a:r>
              <a:rPr lang="en-GB" dirty="0"/>
              <a:t>Develop a teacher training programme incorporating the ideas discussed here</a:t>
            </a:r>
          </a:p>
          <a:p>
            <a:r>
              <a:rPr lang="en-GB" dirty="0"/>
              <a:t>Draw together a coalition of people from across language education (primary, secondary, adult, HE, modern foreign languages, ESOL, complementary schools) in an attempt to promote some of our ideas on a national scale – and maybe even influencing future policy</a:t>
            </a:r>
          </a:p>
          <a:p>
            <a:r>
              <a:rPr lang="en-GB" dirty="0"/>
              <a:t>Watch this space!!!</a:t>
            </a:r>
          </a:p>
        </p:txBody>
      </p:sp>
    </p:spTree>
    <p:extLst>
      <p:ext uri="{BB962C8B-B14F-4D97-AF65-F5344CB8AC3E}">
        <p14:creationId xmlns:p14="http://schemas.microsoft.com/office/powerpoint/2010/main" val="3313847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134B-E72D-4F62-92EB-DAED171C2E4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B13AD5A-AE42-4385-9CB5-802A76DB8FCD}"/>
              </a:ext>
            </a:extLst>
          </p:cNvPr>
          <p:cNvSpPr>
            <a:spLocks noGrp="1"/>
          </p:cNvSpPr>
          <p:nvPr>
            <p:ph idx="1"/>
          </p:nvPr>
        </p:nvSpPr>
        <p:spPr>
          <a:xfrm>
            <a:off x="0" y="211015"/>
            <a:ext cx="12192000" cy="6541478"/>
          </a:xfrm>
        </p:spPr>
        <p:txBody>
          <a:bodyPr numCol="2">
            <a:normAutofit fontScale="32500" lnSpcReduction="20000"/>
          </a:bodyPr>
          <a:lstStyle/>
          <a:p>
            <a:pPr marL="0" indent="0">
              <a:lnSpc>
                <a:spcPct val="106000"/>
              </a:lnSpc>
              <a:spcAft>
                <a:spcPts val="800"/>
              </a:spcAft>
              <a:buNone/>
            </a:pPr>
            <a:r>
              <a:rPr lang="en-GB" sz="4500" b="1" dirty="0">
                <a:effectLst/>
                <a:latin typeface="Calibri" panose="020F0502020204030204" pitchFamily="34" charset="0"/>
                <a:ea typeface="Calibri" panose="020F0502020204030204" pitchFamily="34" charset="0"/>
                <a:cs typeface="Calibri" panose="020F0502020204030204" pitchFamily="34" charset="0"/>
              </a:rPr>
              <a:t>REFERENCES</a:t>
            </a:r>
          </a:p>
          <a:p>
            <a:pPr>
              <a:lnSpc>
                <a:spcPct val="106000"/>
              </a:lnSpc>
              <a:spcAft>
                <a:spcPts val="800"/>
              </a:spcAft>
            </a:pPr>
            <a:r>
              <a:rPr lang="en-GB" sz="3400" dirty="0" err="1">
                <a:latin typeface="Calibri" panose="020F0502020204030204" pitchFamily="34" charset="0"/>
                <a:cs typeface="Calibri" panose="020F0502020204030204" pitchFamily="34" charset="0"/>
              </a:rPr>
              <a:t>Awayed-Bishara</a:t>
            </a:r>
            <a:r>
              <a:rPr lang="en-GB" sz="3400" dirty="0">
                <a:latin typeface="Calibri" panose="020F0502020204030204" pitchFamily="34" charset="0"/>
                <a:cs typeface="Calibri" panose="020F0502020204030204" pitchFamily="34" charset="0"/>
              </a:rPr>
              <a:t>, M. 2021. Linguistic citizenship in the EFL classroom: Granting the local a voice through English</a:t>
            </a:r>
            <a:r>
              <a:rPr lang="en-GB" sz="3400" i="1" dirty="0">
                <a:latin typeface="Calibri" panose="020F0502020204030204" pitchFamily="34" charset="0"/>
                <a:cs typeface="Calibri" panose="020F0502020204030204" pitchFamily="34" charset="0"/>
              </a:rPr>
              <a:t>.  TESOL Quarterl</a:t>
            </a:r>
            <a:r>
              <a:rPr lang="en-GB" sz="3400" dirty="0">
                <a:latin typeface="Calibri" panose="020F0502020204030204" pitchFamily="34" charset="0"/>
                <a:cs typeface="Calibri" panose="020F0502020204030204" pitchFamily="34" charset="0"/>
              </a:rPr>
              <a:t>y 55/3:743-765</a:t>
            </a:r>
          </a:p>
          <a:p>
            <a:pPr>
              <a:lnSpc>
                <a:spcPct val="106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Bourdieu, P. (1976) The economics of linguistic exchanges. </a:t>
            </a:r>
            <a:r>
              <a:rPr lang="en-GB" sz="3400" i="1" dirty="0">
                <a:effectLst/>
                <a:latin typeface="Calibri" panose="020F0502020204030204" pitchFamily="34" charset="0"/>
                <a:ea typeface="Calibri" panose="020F0502020204030204" pitchFamily="34" charset="0"/>
                <a:cs typeface="Calibri" panose="020F0502020204030204" pitchFamily="34" charset="0"/>
              </a:rPr>
              <a:t>Social Science Information</a:t>
            </a:r>
            <a:r>
              <a:rPr lang="en-GB" sz="3400" dirty="0">
                <a:effectLst/>
                <a:latin typeface="Calibri" panose="020F0502020204030204" pitchFamily="34" charset="0"/>
                <a:ea typeface="Calibri" panose="020F0502020204030204" pitchFamily="34" charset="0"/>
                <a:cs typeface="Calibri" panose="020F0502020204030204" pitchFamily="34" charset="0"/>
              </a:rPr>
              <a:t> 1977 16: 645-668 </a:t>
            </a:r>
            <a:endParaRPr lang="en-GB" sz="3400" dirty="0">
              <a:effectLst/>
              <a:latin typeface="Cambria" panose="02040503050406030204" pitchFamily="18" charset="0"/>
              <a:ea typeface="Calibri" panose="020F0502020204030204" pitchFamily="34" charset="0"/>
              <a:cs typeface="Calibri" panose="020F0502020204030204" pitchFamily="34" charset="0"/>
            </a:endParaRPr>
          </a:p>
          <a:p>
            <a:pPr>
              <a:lnSpc>
                <a:spcPct val="106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Bryers, D., Winstanley, B., and Cooke, M. (2013) </a:t>
            </a:r>
            <a:r>
              <a:rPr lang="en-GB" sz="3400" i="1" dirty="0">
                <a:effectLst/>
                <a:latin typeface="Calibri" panose="020F0502020204030204" pitchFamily="34" charset="0"/>
                <a:ea typeface="Calibri" panose="020F0502020204030204" pitchFamily="34" charset="0"/>
                <a:cs typeface="Calibri" panose="020F0502020204030204" pitchFamily="34" charset="0"/>
              </a:rPr>
              <a:t>Whose Integration?</a:t>
            </a:r>
            <a:r>
              <a:rPr lang="en-GB" sz="3400" dirty="0">
                <a:effectLst/>
                <a:latin typeface="Calibri" panose="020F0502020204030204" pitchFamily="34" charset="0"/>
                <a:ea typeface="Calibri" panose="020F0502020204030204" pitchFamily="34" charset="0"/>
                <a:cs typeface="Calibri" panose="020F0502020204030204" pitchFamily="34" charset="0"/>
              </a:rPr>
              <a:t> ESOL Nexus, British</a:t>
            </a:r>
            <a:r>
              <a:rPr lang="en-GB" sz="3400" dirty="0">
                <a:latin typeface="Cambria" panose="02040503050406030204" pitchFamily="18" charset="0"/>
                <a:ea typeface="Calibri" panose="020F0502020204030204" pitchFamily="34" charset="0"/>
                <a:cs typeface="Calibri" panose="020F0502020204030204" pitchFamily="34" charset="0"/>
              </a:rPr>
              <a:t> </a:t>
            </a:r>
            <a:r>
              <a:rPr lang="en-GB" sz="3400" dirty="0">
                <a:effectLst/>
                <a:latin typeface="Calibri" panose="020F0502020204030204" pitchFamily="34" charset="0"/>
                <a:ea typeface="Calibri" panose="020F0502020204030204" pitchFamily="34" charset="0"/>
                <a:cs typeface="Calibri" panose="020F0502020204030204" pitchFamily="34" charset="0"/>
              </a:rPr>
              <a:t>Council. Available at </a:t>
            </a:r>
            <a:r>
              <a:rPr lang="en-GB" sz="3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http://esol.britishcouncil.org/sites/esol/files/Whose%20Integration2.pdf</a:t>
            </a:r>
            <a:r>
              <a:rPr lang="en-GB" sz="3400" dirty="0">
                <a:effectLst/>
                <a:latin typeface="Calibri" panose="020F0502020204030204" pitchFamily="34" charset="0"/>
                <a:ea typeface="Calibri" panose="020F0502020204030204" pitchFamily="34" charset="0"/>
                <a:cs typeface="Calibri" panose="020F0502020204030204" pitchFamily="34" charset="0"/>
              </a:rPr>
              <a:t> </a:t>
            </a:r>
            <a:endParaRPr lang="en-GB" sz="3400" dirty="0">
              <a:effectLst/>
              <a:latin typeface="Cambria" panose="02040503050406030204" pitchFamily="18" charset="0"/>
              <a:ea typeface="Calibri" panose="020F0502020204030204" pitchFamily="34" charset="0"/>
              <a:cs typeface="Calibri" panose="020F0502020204030204" pitchFamily="34" charset="0"/>
            </a:endParaRPr>
          </a:p>
          <a:p>
            <a:pPr>
              <a:lnSpc>
                <a:spcPct val="106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Cooke, M. and Peutrell, R. (eds.) (2019) </a:t>
            </a:r>
            <a:r>
              <a:rPr lang="en-GB" sz="3400" i="1" dirty="0">
                <a:effectLst/>
                <a:latin typeface="Calibri" panose="020F0502020204030204" pitchFamily="34" charset="0"/>
                <a:ea typeface="Calibri" panose="020F0502020204030204" pitchFamily="34" charset="0"/>
                <a:cs typeface="Calibri" panose="020F0502020204030204" pitchFamily="34" charset="0"/>
              </a:rPr>
              <a:t>Brokering Britain, Educating Citizens: Exploring ESOL and Citizenship </a:t>
            </a:r>
            <a:r>
              <a:rPr lang="en-GB" sz="3400" dirty="0">
                <a:effectLst/>
                <a:latin typeface="Calibri" panose="020F0502020204030204" pitchFamily="34" charset="0"/>
                <a:ea typeface="Calibri" panose="020F0502020204030204" pitchFamily="34" charset="0"/>
                <a:cs typeface="Calibri" panose="020F0502020204030204" pitchFamily="34" charset="0"/>
              </a:rPr>
              <a:t>Bristol: Multilingual Matters </a:t>
            </a:r>
            <a:endParaRPr lang="en-GB" sz="3400" dirty="0">
              <a:effectLst/>
              <a:latin typeface="Cambria" panose="02040503050406030204" pitchFamily="18" charset="0"/>
              <a:ea typeface="Calibri" panose="020F0502020204030204" pitchFamily="34" charset="0"/>
              <a:cs typeface="Calibri" panose="020F0502020204030204" pitchFamily="34" charset="0"/>
            </a:endParaRPr>
          </a:p>
          <a:p>
            <a:pPr>
              <a:lnSpc>
                <a:spcPct val="106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Cooke, M., Bryers, D. and Winstanley, B. (2019) ‘”Our Languages”: Towards Sociolinguistic Citizenship in ESOL’ in Cooke, M. and Peutrell, R. (eds.) (2019) </a:t>
            </a:r>
            <a:r>
              <a:rPr lang="en-GB" sz="3400" i="1" dirty="0">
                <a:effectLst/>
                <a:latin typeface="Calibri" panose="020F0502020204030204" pitchFamily="34" charset="0"/>
                <a:ea typeface="Calibri" panose="020F0502020204030204" pitchFamily="34" charset="0"/>
                <a:cs typeface="Calibri" panose="020F0502020204030204" pitchFamily="34" charset="0"/>
              </a:rPr>
              <a:t>Brokering Britain, Educating Citizens: Exploring ESOL and Citizenship </a:t>
            </a:r>
            <a:r>
              <a:rPr lang="en-GB" sz="3400" dirty="0">
                <a:effectLst/>
                <a:latin typeface="Calibri" panose="020F0502020204030204" pitchFamily="34" charset="0"/>
                <a:ea typeface="Calibri" panose="020F0502020204030204" pitchFamily="34" charset="0"/>
                <a:cs typeface="Calibri" panose="020F0502020204030204" pitchFamily="34" charset="0"/>
              </a:rPr>
              <a:t>Bristol: Multilingual Matters (137-157)</a:t>
            </a:r>
            <a:endParaRPr lang="en-GB" sz="3400" dirty="0">
              <a:effectLst/>
              <a:latin typeface="Cambria" panose="02040503050406030204" pitchFamily="18" charset="0"/>
              <a:ea typeface="Calibri" panose="020F0502020204030204" pitchFamily="34" charset="0"/>
              <a:cs typeface="Calibri" panose="020F0502020204030204" pitchFamily="34" charset="0"/>
            </a:endParaRPr>
          </a:p>
          <a:p>
            <a:pPr>
              <a:lnSpc>
                <a:spcPct val="106000"/>
              </a:lnSpc>
              <a:spcAft>
                <a:spcPts val="800"/>
              </a:spcAft>
            </a:pPr>
            <a:r>
              <a:rPr lang="en-GB" sz="3400" dirty="0" err="1">
                <a:effectLst/>
                <a:latin typeface="Calibri" panose="020F0502020204030204" pitchFamily="34" charset="0"/>
                <a:ea typeface="Calibri" panose="020F0502020204030204" pitchFamily="34" charset="0"/>
                <a:cs typeface="Calibri" panose="020F0502020204030204" pitchFamily="34" charset="0"/>
              </a:rPr>
              <a:t>Ercel</a:t>
            </a:r>
            <a:r>
              <a:rPr lang="en-GB" sz="3400" dirty="0">
                <a:effectLst/>
                <a:latin typeface="Calibri" panose="020F0502020204030204" pitchFamily="34" charset="0"/>
                <a:ea typeface="Calibri" panose="020F0502020204030204" pitchFamily="34" charset="0"/>
                <a:cs typeface="Calibri" panose="020F0502020204030204" pitchFamily="34" charset="0"/>
              </a:rPr>
              <a:t>, E. (2008) ‘Spike Lee’s 25</a:t>
            </a:r>
            <a:r>
              <a:rPr lang="en-GB" sz="34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3400" dirty="0">
                <a:effectLst/>
                <a:latin typeface="Calibri" panose="020F0502020204030204" pitchFamily="34" charset="0"/>
                <a:ea typeface="Calibri" panose="020F0502020204030204" pitchFamily="34" charset="0"/>
                <a:cs typeface="Calibri" panose="020F0502020204030204" pitchFamily="34" charset="0"/>
              </a:rPr>
              <a:t> Hour’ in in </a:t>
            </a:r>
            <a:r>
              <a:rPr lang="en-GB" sz="3400" dirty="0" err="1">
                <a:effectLst/>
                <a:latin typeface="Calibri" panose="020F0502020204030204" pitchFamily="34" charset="0"/>
                <a:ea typeface="Calibri" panose="020F0502020204030204" pitchFamily="34" charset="0"/>
                <a:cs typeface="Calibri" panose="020F0502020204030204" pitchFamily="34" charset="0"/>
              </a:rPr>
              <a:t>Isin</a:t>
            </a:r>
            <a:r>
              <a:rPr lang="en-GB" sz="3400" dirty="0">
                <a:effectLst/>
                <a:latin typeface="Calibri" panose="020F0502020204030204" pitchFamily="34" charset="0"/>
                <a:ea typeface="Calibri" panose="020F0502020204030204" pitchFamily="34" charset="0"/>
                <a:cs typeface="Calibri" panose="020F0502020204030204" pitchFamily="34" charset="0"/>
              </a:rPr>
              <a:t> F.E. and G.M. Nielsen (eds.) (2008) </a:t>
            </a:r>
            <a:r>
              <a:rPr lang="en-GB" sz="3400" i="1" dirty="0">
                <a:effectLst/>
                <a:latin typeface="Calibri" panose="020F0502020204030204" pitchFamily="34" charset="0"/>
                <a:ea typeface="Calibri" panose="020F0502020204030204" pitchFamily="34" charset="0"/>
                <a:cs typeface="Calibri" panose="020F0502020204030204" pitchFamily="34" charset="0"/>
              </a:rPr>
              <a:t>Acts of Citizenship</a:t>
            </a:r>
            <a:r>
              <a:rPr lang="en-GB" sz="3400" dirty="0">
                <a:effectLst/>
                <a:latin typeface="Calibri" panose="020F0502020204030204" pitchFamily="34" charset="0"/>
                <a:ea typeface="Calibri" panose="020F0502020204030204" pitchFamily="34" charset="0"/>
                <a:cs typeface="Calibri" panose="020F0502020204030204" pitchFamily="34" charset="0"/>
              </a:rPr>
              <a:t>. New York: Zed Books (297-299)</a:t>
            </a:r>
          </a:p>
          <a:p>
            <a:pPr>
              <a:lnSpc>
                <a:spcPct val="106000"/>
              </a:lnSpc>
              <a:spcAft>
                <a:spcPts val="800"/>
              </a:spcAft>
            </a:pPr>
            <a:r>
              <a:rPr lang="en-GB" sz="3400" dirty="0" err="1">
                <a:latin typeface="Calibri" panose="020F0502020204030204" pitchFamily="34" charset="0"/>
                <a:cs typeface="Calibri" panose="020F0502020204030204" pitchFamily="34" charset="0"/>
              </a:rPr>
              <a:t>Gspandl</a:t>
            </a:r>
            <a:r>
              <a:rPr lang="en-GB" sz="3400" dirty="0">
                <a:latin typeface="Calibri" panose="020F0502020204030204" pitchFamily="34" charset="0"/>
                <a:cs typeface="Calibri" panose="020F0502020204030204" pitchFamily="34" charset="0"/>
              </a:rPr>
              <a:t>, J. C. </a:t>
            </a:r>
            <a:r>
              <a:rPr lang="en-GB" sz="3400" dirty="0" err="1">
                <a:latin typeface="Calibri" panose="020F0502020204030204" pitchFamily="34" charset="0"/>
                <a:cs typeface="Calibri" panose="020F0502020204030204" pitchFamily="34" charset="0"/>
              </a:rPr>
              <a:t>Korb</a:t>
            </a:r>
            <a:r>
              <a:rPr lang="en-GB" sz="3400" dirty="0">
                <a:latin typeface="Calibri" panose="020F0502020204030204" pitchFamily="34" charset="0"/>
                <a:cs typeface="Calibri" panose="020F0502020204030204" pitchFamily="34" charset="0"/>
              </a:rPr>
              <a:t>, A. </a:t>
            </a:r>
            <a:r>
              <a:rPr lang="en-GB" sz="3400" dirty="0" err="1">
                <a:latin typeface="Calibri" panose="020F0502020204030204" pitchFamily="34" charset="0"/>
                <a:cs typeface="Calibri" panose="020F0502020204030204" pitchFamily="34" charset="0"/>
              </a:rPr>
              <a:t>Heiling</a:t>
            </a:r>
            <a:r>
              <a:rPr lang="en-GB" sz="3400" dirty="0">
                <a:latin typeface="Calibri" panose="020F0502020204030204" pitchFamily="34" charset="0"/>
                <a:cs typeface="Calibri" panose="020F0502020204030204" pitchFamily="34" charset="0"/>
              </a:rPr>
              <a:t> &amp; E. </a:t>
            </a:r>
            <a:r>
              <a:rPr lang="en-GB" sz="3400" dirty="0" err="1">
                <a:latin typeface="Calibri" panose="020F0502020204030204" pitchFamily="34" charset="0"/>
                <a:cs typeface="Calibri" panose="020F0502020204030204" pitchFamily="34" charset="0"/>
              </a:rPr>
              <a:t>Erling</a:t>
            </a:r>
            <a:r>
              <a:rPr lang="en-GB" sz="3400" dirty="0">
                <a:latin typeface="Calibri" panose="020F0502020204030204" pitchFamily="34" charset="0"/>
                <a:cs typeface="Calibri" panose="020F0502020204030204" pitchFamily="34" charset="0"/>
              </a:rPr>
              <a:t> (eds.) 2023. </a:t>
            </a:r>
            <a:r>
              <a:rPr lang="en-GB" sz="3400" i="1" dirty="0">
                <a:latin typeface="Calibri" panose="020F0502020204030204" pitchFamily="34" charset="0"/>
                <a:cs typeface="Calibri" panose="020F0502020204030204" pitchFamily="34" charset="0"/>
              </a:rPr>
              <a:t>The Power of Voice in Transforming Multilingual Societies.</a:t>
            </a:r>
            <a:r>
              <a:rPr lang="en-GB" sz="3400" dirty="0">
                <a:latin typeface="Calibri" panose="020F0502020204030204" pitchFamily="34" charset="0"/>
                <a:cs typeface="Calibri" panose="020F0502020204030204" pitchFamily="34" charset="0"/>
              </a:rPr>
              <a:t>  Bristol: Multilingual Matters </a:t>
            </a:r>
          </a:p>
          <a:p>
            <a:pPr>
              <a:lnSpc>
                <a:spcPct val="106000"/>
              </a:lnSpc>
              <a:spcAft>
                <a:spcPts val="800"/>
              </a:spcAft>
            </a:pPr>
            <a:r>
              <a:rPr lang="en-GB" sz="3400" dirty="0" err="1">
                <a:latin typeface="Calibri" panose="020F0502020204030204" pitchFamily="34" charset="0"/>
                <a:cs typeface="Calibri" panose="020F0502020204030204" pitchFamily="34" charset="0"/>
              </a:rPr>
              <a:t>Hymes</a:t>
            </a:r>
            <a:r>
              <a:rPr lang="en-GB" sz="3400" dirty="0">
                <a:latin typeface="Calibri" panose="020F0502020204030204" pitchFamily="34" charset="0"/>
                <a:cs typeface="Calibri" panose="020F0502020204030204" pitchFamily="34" charset="0"/>
              </a:rPr>
              <a:t>, D. 1977.  </a:t>
            </a:r>
            <a:r>
              <a:rPr lang="en-GB" sz="3400" i="1" dirty="0">
                <a:latin typeface="Calibri" panose="020F0502020204030204" pitchFamily="34" charset="0"/>
                <a:cs typeface="Calibri" panose="020F0502020204030204" pitchFamily="34" charset="0"/>
              </a:rPr>
              <a:t>Foundations in Sociolinguistics: An Ethnographic Approach</a:t>
            </a:r>
            <a:r>
              <a:rPr lang="en-GB" sz="3400" dirty="0">
                <a:latin typeface="Calibri" panose="020F0502020204030204" pitchFamily="34" charset="0"/>
                <a:cs typeface="Calibri" panose="020F0502020204030204" pitchFamily="34" charset="0"/>
              </a:rPr>
              <a:t>. London: Tavistock</a:t>
            </a:r>
          </a:p>
          <a:p>
            <a:pPr>
              <a:lnSpc>
                <a:spcPct val="106000"/>
              </a:lnSpc>
              <a:spcAft>
                <a:spcPts val="800"/>
              </a:spcAft>
            </a:pPr>
            <a:r>
              <a:rPr lang="en-GB" sz="3400" dirty="0">
                <a:latin typeface="Calibri" panose="020F0502020204030204" pitchFamily="34" charset="0"/>
                <a:cs typeface="Calibri" panose="020F0502020204030204" pitchFamily="34" charset="0"/>
              </a:rPr>
              <a:t>Lim, L.,  C. Stroud &amp; L. Wee (eds) 2018</a:t>
            </a:r>
            <a:r>
              <a:rPr lang="en-GB" sz="3400" i="1" dirty="0">
                <a:latin typeface="Calibri" panose="020F0502020204030204" pitchFamily="34" charset="0"/>
                <a:cs typeface="Calibri" panose="020F0502020204030204" pitchFamily="34" charset="0"/>
              </a:rPr>
              <a:t>. The Multilingual Citizen: Towards a Politics of Language for Agency and Change</a:t>
            </a:r>
            <a:r>
              <a:rPr lang="en-GB" sz="3400" dirty="0">
                <a:latin typeface="Calibri" panose="020F0502020204030204" pitchFamily="34" charset="0"/>
                <a:cs typeface="Calibri" panose="020F0502020204030204" pitchFamily="34" charset="0"/>
              </a:rPr>
              <a:t>.  Bristol: Multilingual Matters. 40-64</a:t>
            </a:r>
          </a:p>
          <a:p>
            <a:pPr>
              <a:lnSpc>
                <a:spcPct val="106000"/>
              </a:lnSpc>
              <a:spcAft>
                <a:spcPts val="800"/>
              </a:spcAft>
            </a:pPr>
            <a:r>
              <a:rPr lang="en-GB" sz="3400" dirty="0" err="1">
                <a:effectLst/>
                <a:latin typeface="Calibri" panose="020F0502020204030204" pitchFamily="34" charset="0"/>
                <a:ea typeface="Calibri" panose="020F0502020204030204" pitchFamily="34" charset="0"/>
                <a:cs typeface="Calibri" panose="020F0502020204030204" pitchFamily="34" charset="0"/>
              </a:rPr>
              <a:t>Isin</a:t>
            </a:r>
            <a:r>
              <a:rPr lang="en-GB" sz="3400" dirty="0">
                <a:effectLst/>
                <a:latin typeface="Calibri" panose="020F0502020204030204" pitchFamily="34" charset="0"/>
                <a:ea typeface="Calibri" panose="020F0502020204030204" pitchFamily="34" charset="0"/>
                <a:cs typeface="Calibri" panose="020F0502020204030204" pitchFamily="34" charset="0"/>
              </a:rPr>
              <a:t>, F.E. (2008) ‘Theorising Acts of Citizenship’ in </a:t>
            </a:r>
            <a:r>
              <a:rPr lang="en-GB" sz="3400" dirty="0" err="1">
                <a:effectLst/>
                <a:latin typeface="Calibri" panose="020F0502020204030204" pitchFamily="34" charset="0"/>
                <a:ea typeface="Calibri" panose="020F0502020204030204" pitchFamily="34" charset="0"/>
                <a:cs typeface="Calibri" panose="020F0502020204030204" pitchFamily="34" charset="0"/>
              </a:rPr>
              <a:t>Isin</a:t>
            </a:r>
            <a:r>
              <a:rPr lang="en-GB" sz="3400" dirty="0">
                <a:effectLst/>
                <a:latin typeface="Calibri" panose="020F0502020204030204" pitchFamily="34" charset="0"/>
                <a:ea typeface="Calibri" panose="020F0502020204030204" pitchFamily="34" charset="0"/>
                <a:cs typeface="Calibri" panose="020F0502020204030204" pitchFamily="34" charset="0"/>
              </a:rPr>
              <a:t> F.E. and G.M. Nielsen (eds.) (2008) </a:t>
            </a:r>
            <a:r>
              <a:rPr lang="en-GB" sz="3400" i="1" dirty="0">
                <a:effectLst/>
                <a:latin typeface="Calibri" panose="020F0502020204030204" pitchFamily="34" charset="0"/>
                <a:ea typeface="Calibri" panose="020F0502020204030204" pitchFamily="34" charset="0"/>
                <a:cs typeface="Calibri" panose="020F0502020204030204" pitchFamily="34" charset="0"/>
              </a:rPr>
              <a:t>Acts of Citizenship</a:t>
            </a:r>
            <a:r>
              <a:rPr lang="en-GB" sz="3400" dirty="0">
                <a:effectLst/>
                <a:latin typeface="Calibri" panose="020F0502020204030204" pitchFamily="34" charset="0"/>
                <a:ea typeface="Calibri" panose="020F0502020204030204" pitchFamily="34" charset="0"/>
                <a:cs typeface="Calibri" panose="020F0502020204030204" pitchFamily="34" charset="0"/>
              </a:rPr>
              <a:t>. New York: Zed Books (15-44)</a:t>
            </a:r>
            <a:endParaRPr lang="en-GB" sz="3400" dirty="0">
              <a:effectLst/>
              <a:latin typeface="Cambria" panose="02040503050406030204" pitchFamily="18" charset="0"/>
              <a:ea typeface="Calibri" panose="020F0502020204030204" pitchFamily="34" charset="0"/>
              <a:cs typeface="Calibri" panose="020F0502020204030204" pitchFamily="34" charset="0"/>
            </a:endParaRPr>
          </a:p>
          <a:p>
            <a:pPr>
              <a:lnSpc>
                <a:spcPct val="106000"/>
              </a:lnSpc>
              <a:spcAft>
                <a:spcPts val="800"/>
              </a:spcAft>
            </a:pPr>
            <a:r>
              <a:rPr lang="en-GB" sz="3400" dirty="0" err="1">
                <a:effectLst/>
                <a:latin typeface="Calibri" panose="020F0502020204030204" pitchFamily="34" charset="0"/>
                <a:ea typeface="Calibri" panose="020F0502020204030204" pitchFamily="34" charset="0"/>
                <a:cs typeface="Calibri" panose="020F0502020204030204" pitchFamily="34" charset="0"/>
              </a:rPr>
              <a:t>Pothier</a:t>
            </a:r>
            <a:r>
              <a:rPr lang="en-GB" sz="3400" dirty="0">
                <a:effectLst/>
                <a:latin typeface="Calibri" panose="020F0502020204030204" pitchFamily="34" charset="0"/>
                <a:ea typeface="Calibri" panose="020F0502020204030204" pitchFamily="34" charset="0"/>
                <a:cs typeface="Calibri" panose="020F0502020204030204" pitchFamily="34" charset="0"/>
              </a:rPr>
              <a:t>, D and R. Devlin (eds.) (2006) </a:t>
            </a:r>
            <a:r>
              <a:rPr lang="en-GB" sz="3400" i="1" dirty="0">
                <a:effectLst/>
                <a:latin typeface="Calibri" panose="020F0502020204030204" pitchFamily="34" charset="0"/>
                <a:ea typeface="Calibri" panose="020F0502020204030204" pitchFamily="34" charset="0"/>
                <a:cs typeface="Calibri" panose="020F0502020204030204" pitchFamily="34" charset="0"/>
              </a:rPr>
              <a:t>Critical Disability Theory: Essays in Philosophy, Politics, Policy and Law</a:t>
            </a:r>
            <a:r>
              <a:rPr lang="en-GB" sz="3400" dirty="0">
                <a:effectLst/>
                <a:latin typeface="Calibri" panose="020F0502020204030204" pitchFamily="34" charset="0"/>
                <a:ea typeface="Calibri" panose="020F0502020204030204" pitchFamily="34" charset="0"/>
                <a:cs typeface="Calibri" panose="020F0502020204030204" pitchFamily="34" charset="0"/>
              </a:rPr>
              <a:t>. Vancouver: UBC Press</a:t>
            </a:r>
            <a:endParaRPr lang="en-GB" sz="3400" dirty="0">
              <a:effectLst/>
              <a:latin typeface="Cambria" panose="02040503050406030204" pitchFamily="18" charset="0"/>
              <a:ea typeface="Calibri" panose="020F0502020204030204" pitchFamily="34" charset="0"/>
              <a:cs typeface="Calibri" panose="020F0502020204030204" pitchFamily="34" charset="0"/>
            </a:endParaRPr>
          </a:p>
          <a:p>
            <a:pPr>
              <a:lnSpc>
                <a:spcPct val="106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Ramanathan, V. (2013) </a:t>
            </a:r>
            <a:r>
              <a:rPr lang="en-GB" sz="3400" i="1" dirty="0">
                <a:effectLst/>
                <a:latin typeface="Calibri" panose="020F0502020204030204" pitchFamily="34" charset="0"/>
                <a:ea typeface="Calibri" panose="020F0502020204030204" pitchFamily="34" charset="0"/>
                <a:cs typeface="Calibri" panose="020F0502020204030204" pitchFamily="34" charset="0"/>
              </a:rPr>
              <a:t>Language Policies and (Dis)Citizenship: Rights, Access, Pedagogies</a:t>
            </a:r>
            <a:r>
              <a:rPr lang="en-GB" sz="3400" dirty="0">
                <a:effectLst/>
                <a:latin typeface="Calibri" panose="020F0502020204030204" pitchFamily="34" charset="0"/>
                <a:ea typeface="Calibri" panose="020F0502020204030204" pitchFamily="34" charset="0"/>
                <a:cs typeface="Calibri" panose="020F0502020204030204" pitchFamily="34" charset="0"/>
              </a:rPr>
              <a:t>. Bristol: Multilingual Matters </a:t>
            </a:r>
          </a:p>
          <a:p>
            <a:pPr>
              <a:lnSpc>
                <a:spcPct val="106000"/>
              </a:lnSpc>
              <a:spcAft>
                <a:spcPts val="800"/>
              </a:spcAft>
            </a:pPr>
            <a:endParaRPr lang="en-GB" sz="3400" dirty="0">
              <a:latin typeface="Calibri" panose="020F0502020204030204" pitchFamily="34" charset="0"/>
              <a:ea typeface="Calibri" panose="020F0502020204030204" pitchFamily="34" charset="0"/>
              <a:cs typeface="Calibri" panose="020F0502020204030204" pitchFamily="34" charset="0"/>
            </a:endParaRPr>
          </a:p>
          <a:p>
            <a:pPr>
              <a:lnSpc>
                <a:spcPct val="106000"/>
              </a:lnSpc>
              <a:spcAft>
                <a:spcPts val="800"/>
              </a:spcAft>
            </a:pPr>
            <a:r>
              <a:rPr lang="en-GB" sz="3400" dirty="0">
                <a:latin typeface="Calibri" panose="020F0502020204030204" pitchFamily="34" charset="0"/>
                <a:ea typeface="Calibri" panose="020F0502020204030204" pitchFamily="34" charset="0"/>
                <a:cs typeface="Calibri" panose="020F0502020204030204" pitchFamily="34" charset="0"/>
              </a:rPr>
              <a:t>Rampton, B, Cooke, M, Bryers, D., Winstanley, B., Leung, C., Tomei, A., &amp; Holmes, S (forthcoming) Localising Linguistic Citizenship in England, </a:t>
            </a:r>
            <a:r>
              <a:rPr lang="en-GB" sz="3400" i="1" dirty="0">
                <a:latin typeface="Calibri" panose="020F0502020204030204" pitchFamily="34" charset="0"/>
                <a:ea typeface="Calibri" panose="020F0502020204030204" pitchFamily="34" charset="0"/>
                <a:cs typeface="Calibri" panose="020F0502020204030204" pitchFamily="34" charset="0"/>
              </a:rPr>
              <a:t>Language Teaching</a:t>
            </a:r>
            <a:r>
              <a:rPr lang="en-GB" sz="3400" dirty="0">
                <a:latin typeface="Calibri" panose="020F0502020204030204" pitchFamily="34" charset="0"/>
                <a:ea typeface="Calibri" panose="020F0502020204030204" pitchFamily="34" charset="0"/>
                <a:cs typeface="Calibri" panose="020F0502020204030204" pitchFamily="34" charset="0"/>
              </a:rPr>
              <a:t>.</a:t>
            </a:r>
            <a:endParaRPr lang="en-GB" sz="3400" dirty="0">
              <a:effectLst/>
              <a:latin typeface="Calibri" panose="020F0502020204030204" pitchFamily="34" charset="0"/>
              <a:ea typeface="Calibri" panose="020F0502020204030204" pitchFamily="34" charset="0"/>
              <a:cs typeface="Calibri" panose="020F0502020204030204" pitchFamily="34" charset="0"/>
            </a:endParaRPr>
          </a:p>
          <a:p>
            <a:pPr>
              <a:lnSpc>
                <a:spcPct val="106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Santos, B de S. (2012) Public sphere and epistemologies of the South. </a:t>
            </a:r>
            <a:r>
              <a:rPr lang="en-GB" sz="3400" i="1" dirty="0">
                <a:effectLst/>
                <a:latin typeface="Calibri" panose="020F0502020204030204" pitchFamily="34" charset="0"/>
                <a:ea typeface="Calibri" panose="020F0502020204030204" pitchFamily="34" charset="0"/>
                <a:cs typeface="Calibri" panose="020F0502020204030204" pitchFamily="34" charset="0"/>
              </a:rPr>
              <a:t>Africa Development</a:t>
            </a:r>
            <a:r>
              <a:rPr lang="en-GB" sz="3400" dirty="0">
                <a:effectLst/>
                <a:latin typeface="Calibri" panose="020F0502020204030204" pitchFamily="34" charset="0"/>
                <a:ea typeface="Calibri" panose="020F0502020204030204" pitchFamily="34" charset="0"/>
                <a:cs typeface="Calibri" panose="020F0502020204030204" pitchFamily="34" charset="0"/>
              </a:rPr>
              <a:t> 37 (1), 43-67 </a:t>
            </a:r>
            <a:endParaRPr lang="en-GB" sz="3400" dirty="0">
              <a:effectLst/>
              <a:latin typeface="Cambria" panose="02040503050406030204" pitchFamily="18" charset="0"/>
              <a:ea typeface="Calibri" panose="020F0502020204030204" pitchFamily="34" charset="0"/>
              <a:cs typeface="Calibri" panose="020F0502020204030204" pitchFamily="34" charset="0"/>
            </a:endParaRPr>
          </a:p>
          <a:p>
            <a:pPr>
              <a:lnSpc>
                <a:spcPct val="106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Stroud, C. (2001) African mother tongue programs and the politics of language: linguistic citizenship versus linguistic human rights. </a:t>
            </a:r>
            <a:r>
              <a:rPr lang="en-GB" sz="3400" i="1" dirty="0">
                <a:effectLst/>
                <a:latin typeface="Calibri" panose="020F0502020204030204" pitchFamily="34" charset="0"/>
                <a:ea typeface="Calibri" panose="020F0502020204030204" pitchFamily="34" charset="0"/>
                <a:cs typeface="Calibri" panose="020F0502020204030204" pitchFamily="34" charset="0"/>
              </a:rPr>
              <a:t>Journal of Multilingual and Multicultural Development</a:t>
            </a:r>
            <a:r>
              <a:rPr lang="en-GB" sz="3400" dirty="0">
                <a:effectLst/>
                <a:latin typeface="Calibri" panose="020F0502020204030204" pitchFamily="34" charset="0"/>
                <a:ea typeface="Calibri" panose="020F0502020204030204" pitchFamily="34" charset="0"/>
                <a:cs typeface="Calibri" panose="020F0502020204030204" pitchFamily="34" charset="0"/>
              </a:rPr>
              <a:t> 22 (4): 339–355. </a:t>
            </a:r>
            <a:endParaRPr lang="en-GB" sz="3400" dirty="0">
              <a:effectLst/>
              <a:latin typeface="Cambria" panose="02040503050406030204" pitchFamily="18" charset="0"/>
              <a:ea typeface="Calibri" panose="020F0502020204030204" pitchFamily="34" charset="0"/>
              <a:cs typeface="Calibri" panose="020F0502020204030204" pitchFamily="34" charset="0"/>
            </a:endParaRPr>
          </a:p>
          <a:p>
            <a:pPr>
              <a:lnSpc>
                <a:spcPct val="106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Stroud, C. (2018) ‘Linguistic Citizenship’. In L. Lim, C. Stroud and L. Wee (eds) </a:t>
            </a:r>
            <a:r>
              <a:rPr lang="en-GB" sz="3400" i="1" dirty="0">
                <a:effectLst/>
                <a:latin typeface="Calibri" panose="020F0502020204030204" pitchFamily="34" charset="0"/>
                <a:ea typeface="Calibri" panose="020F0502020204030204" pitchFamily="34" charset="0"/>
                <a:cs typeface="Calibri" panose="020F0502020204030204" pitchFamily="34" charset="0"/>
              </a:rPr>
              <a:t>The Multilingual Citizen: Towards a Politics of Language for Agency and Change</a:t>
            </a:r>
            <a:r>
              <a:rPr lang="en-GB" sz="3400" dirty="0">
                <a:effectLst/>
                <a:latin typeface="Calibri" panose="020F0502020204030204" pitchFamily="34" charset="0"/>
                <a:ea typeface="Calibri" panose="020F0502020204030204" pitchFamily="34" charset="0"/>
                <a:cs typeface="Calibri" panose="020F0502020204030204" pitchFamily="34" charset="0"/>
              </a:rPr>
              <a:t> (pp.17–39). Clevedon: Multilingual Matters. </a:t>
            </a:r>
            <a:endParaRPr lang="en-GB" sz="3400" dirty="0">
              <a:effectLst/>
              <a:latin typeface="Cambria" panose="02040503050406030204" pitchFamily="18" charset="0"/>
              <a:ea typeface="Calibri" panose="020F0502020204030204" pitchFamily="34" charset="0"/>
              <a:cs typeface="Calibri" panose="020F0502020204030204" pitchFamily="34" charset="0"/>
            </a:endParaRPr>
          </a:p>
          <a:p>
            <a:pPr>
              <a:lnSpc>
                <a:spcPct val="106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Stroud, C., and K. Heugh (2004), ‘Linguistic Human Rights and Linguistic Citizenship’, in D. Patrick and J. Freeland (eds), </a:t>
            </a:r>
            <a:r>
              <a:rPr lang="en-GB" sz="3400" i="1" dirty="0">
                <a:effectLst/>
                <a:latin typeface="Calibri" panose="020F0502020204030204" pitchFamily="34" charset="0"/>
                <a:ea typeface="Calibri" panose="020F0502020204030204" pitchFamily="34" charset="0"/>
                <a:cs typeface="Calibri" panose="020F0502020204030204" pitchFamily="34" charset="0"/>
              </a:rPr>
              <a:t>Language Rights and Language Survival: A Sociolinguistic Exploration</a:t>
            </a:r>
            <a:r>
              <a:rPr lang="en-GB" sz="3400" dirty="0">
                <a:effectLst/>
                <a:latin typeface="Calibri" panose="020F0502020204030204" pitchFamily="34" charset="0"/>
                <a:ea typeface="Calibri" panose="020F0502020204030204" pitchFamily="34" charset="0"/>
                <a:cs typeface="Calibri" panose="020F0502020204030204" pitchFamily="34" charset="0"/>
              </a:rPr>
              <a:t>, 191–218. Manchester: St Jerome.</a:t>
            </a:r>
            <a:endParaRPr lang="en-GB" sz="3400" dirty="0">
              <a:effectLst/>
              <a:latin typeface="Cambria" panose="02040503050406030204" pitchFamily="18" charset="0"/>
              <a:ea typeface="Calibri" panose="020F0502020204030204" pitchFamily="34" charset="0"/>
              <a:cs typeface="Calibri" panose="020F0502020204030204" pitchFamily="34" charset="0"/>
            </a:endParaRPr>
          </a:p>
          <a:p>
            <a:pPr>
              <a:lnSpc>
                <a:spcPct val="106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Williams, Q., and C. Stroud (2015) Linguistic Citizenship: Language and Politics in </a:t>
            </a:r>
            <a:r>
              <a:rPr lang="en-GB" sz="3400" dirty="0" err="1">
                <a:effectLst/>
                <a:latin typeface="Calibri" panose="020F0502020204030204" pitchFamily="34" charset="0"/>
                <a:ea typeface="Calibri" panose="020F0502020204030204" pitchFamily="34" charset="0"/>
                <a:cs typeface="Calibri" panose="020F0502020204030204" pitchFamily="34" charset="0"/>
              </a:rPr>
              <a:t>Postnational</a:t>
            </a:r>
            <a:r>
              <a:rPr lang="en-GB" sz="3400" dirty="0">
                <a:effectLst/>
                <a:latin typeface="Calibri" panose="020F0502020204030204" pitchFamily="34" charset="0"/>
                <a:ea typeface="Calibri" panose="020F0502020204030204" pitchFamily="34" charset="0"/>
                <a:cs typeface="Calibri" panose="020F0502020204030204" pitchFamily="34" charset="0"/>
              </a:rPr>
              <a:t> </a:t>
            </a:r>
            <a:r>
              <a:rPr lang="en-GB" sz="3400" dirty="0" err="1">
                <a:effectLst/>
                <a:latin typeface="Calibri" panose="020F0502020204030204" pitchFamily="34" charset="0"/>
                <a:ea typeface="Calibri" panose="020F0502020204030204" pitchFamily="34" charset="0"/>
                <a:cs typeface="Calibri" panose="020F0502020204030204" pitchFamily="34" charset="0"/>
              </a:rPr>
              <a:t>Modernities</a:t>
            </a:r>
            <a:r>
              <a:rPr lang="en-GB" sz="3400" dirty="0">
                <a:effectLst/>
                <a:latin typeface="Calibri" panose="020F0502020204030204" pitchFamily="34" charset="0"/>
                <a:ea typeface="Calibri" panose="020F0502020204030204" pitchFamily="34" charset="0"/>
                <a:cs typeface="Calibri" panose="020F0502020204030204" pitchFamily="34" charset="0"/>
              </a:rPr>
              <a:t>, </a:t>
            </a:r>
            <a:r>
              <a:rPr lang="en-GB" sz="3400" i="1" dirty="0">
                <a:effectLst/>
                <a:latin typeface="Calibri" panose="020F0502020204030204" pitchFamily="34" charset="0"/>
                <a:ea typeface="Calibri" panose="020F0502020204030204" pitchFamily="34" charset="0"/>
                <a:cs typeface="Calibri" panose="020F0502020204030204" pitchFamily="34" charset="0"/>
              </a:rPr>
              <a:t>Journal of Language &amp; Politics</a:t>
            </a:r>
            <a:r>
              <a:rPr lang="en-GB" sz="3400" dirty="0">
                <a:effectLst/>
                <a:latin typeface="Calibri" panose="020F0502020204030204" pitchFamily="34" charset="0"/>
                <a:ea typeface="Calibri" panose="020F0502020204030204" pitchFamily="34" charset="0"/>
                <a:cs typeface="Calibri" panose="020F0502020204030204" pitchFamily="34" charset="0"/>
              </a:rPr>
              <a:t>, 14 (3): 406–30</a:t>
            </a:r>
            <a:endParaRPr lang="en-GB" sz="3400" dirty="0">
              <a:effectLst/>
              <a:latin typeface="Cambria" panose="02040503050406030204" pitchFamily="18" charset="0"/>
              <a:ea typeface="Calibri" panose="020F0502020204030204" pitchFamily="34" charset="0"/>
              <a:cs typeface="Calibri" panose="020F0502020204030204" pitchFamily="34" charset="0"/>
            </a:endParaRPr>
          </a:p>
          <a:p>
            <a:pPr>
              <a:lnSpc>
                <a:spcPct val="106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Winstanley, B. (2016) </a:t>
            </a:r>
            <a:r>
              <a:rPr lang="en-GB" sz="3400" i="1" dirty="0">
                <a:effectLst/>
                <a:latin typeface="Calibri" panose="020F0502020204030204" pitchFamily="34" charset="0"/>
                <a:ea typeface="Calibri" panose="020F0502020204030204" pitchFamily="34" charset="0"/>
                <a:cs typeface="Calibri" panose="020F0502020204030204" pitchFamily="34" charset="0"/>
              </a:rPr>
              <a:t>Act ESOL: a Theatre of the Oppressed Language Project</a:t>
            </a:r>
            <a:r>
              <a:rPr lang="en-GB" sz="3400" dirty="0">
                <a:effectLst/>
                <a:latin typeface="Calibri" panose="020F0502020204030204" pitchFamily="34" charset="0"/>
                <a:ea typeface="Calibri" panose="020F0502020204030204" pitchFamily="34" charset="0"/>
                <a:cs typeface="Calibri" panose="020F0502020204030204" pitchFamily="34" charset="0"/>
              </a:rPr>
              <a:t>, Serpentine Gallery Available at: </a:t>
            </a:r>
            <a:r>
              <a:rPr lang="en-GB" sz="3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https://www.serpentinegalleries.org/whats-on/act-esol-language-resistance-theatre/</a:t>
            </a:r>
            <a:r>
              <a:rPr lang="en-GB" sz="3400" dirty="0">
                <a:effectLst/>
                <a:latin typeface="Calibri" panose="020F0502020204030204" pitchFamily="34" charset="0"/>
                <a:ea typeface="Calibri" panose="020F0502020204030204" pitchFamily="34" charset="0"/>
                <a:cs typeface="Calibri" panose="020F0502020204030204" pitchFamily="34" charset="0"/>
              </a:rPr>
              <a:t>   </a:t>
            </a:r>
            <a:endParaRPr lang="en-GB" sz="3400" dirty="0">
              <a:effectLst/>
              <a:latin typeface="Cambria" panose="02040503050406030204" pitchFamily="18" charset="0"/>
              <a:ea typeface="Calibri" panose="020F0502020204030204" pitchFamily="34" charset="0"/>
              <a:cs typeface="Calibri" panose="020F0502020204030204" pitchFamily="34" charset="0"/>
            </a:endParaRPr>
          </a:p>
          <a:p>
            <a:pPr>
              <a:lnSpc>
                <a:spcPct val="106000"/>
              </a:lnSpc>
              <a:spcAft>
                <a:spcPts val="800"/>
              </a:spcAft>
            </a:pPr>
            <a:r>
              <a:rPr lang="en-GB" sz="3400" dirty="0">
                <a:effectLst/>
                <a:latin typeface="Calibri" panose="020F0502020204030204" pitchFamily="34" charset="0"/>
                <a:ea typeface="Calibri" panose="020F0502020204030204" pitchFamily="34" charset="0"/>
                <a:cs typeface="Calibri" panose="020F0502020204030204" pitchFamily="34" charset="0"/>
              </a:rPr>
              <a:t>Winstanley, B and M. Cooke (2016) Emerging Worlds: The Participatory ESOL Planning Project, Paper 4 Literacy. Available at: </a:t>
            </a:r>
            <a:r>
              <a:rPr lang="en-GB" sz="3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https://efalondon.org/research/</a:t>
            </a:r>
            <a:r>
              <a:rPr lang="en-GB" sz="3400" dirty="0">
                <a:effectLst/>
                <a:latin typeface="Calibri" panose="020F0502020204030204" pitchFamily="34" charset="0"/>
                <a:ea typeface="Calibri" panose="020F0502020204030204" pitchFamily="34" charset="0"/>
                <a:cs typeface="Calibri" panose="020F0502020204030204" pitchFamily="34" charset="0"/>
              </a:rPr>
              <a:t> </a:t>
            </a:r>
            <a:endParaRPr lang="en-GB" sz="3400" dirty="0">
              <a:effectLst/>
              <a:latin typeface="Cambria" panose="02040503050406030204" pitchFamily="18" charset="0"/>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3360578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E3DA2-ABF3-09A0-A4E7-DA76875FC9DA}"/>
              </a:ext>
            </a:extLst>
          </p:cNvPr>
          <p:cNvSpPr>
            <a:spLocks noGrp="1"/>
          </p:cNvSpPr>
          <p:nvPr>
            <p:ph type="title"/>
          </p:nvPr>
        </p:nvSpPr>
        <p:spPr/>
        <p:txBody>
          <a:bodyPr>
            <a:normAutofit/>
          </a:bodyPr>
          <a:lstStyle/>
          <a:p>
            <a:r>
              <a:rPr lang="en-GB" sz="7200" dirty="0"/>
              <a:t>Discussion</a:t>
            </a:r>
          </a:p>
        </p:txBody>
      </p:sp>
      <p:sp>
        <p:nvSpPr>
          <p:cNvPr id="3" name="Content Placeholder 2">
            <a:extLst>
              <a:ext uri="{FF2B5EF4-FFF2-40B4-BE49-F238E27FC236}">
                <a16:creationId xmlns:a16="http://schemas.microsoft.com/office/drawing/2014/main" id="{D6A35E92-B778-8B38-C421-9E5629ECC718}"/>
              </a:ext>
            </a:extLst>
          </p:cNvPr>
          <p:cNvSpPr>
            <a:spLocks noGrp="1"/>
          </p:cNvSpPr>
          <p:nvPr>
            <p:ph idx="1"/>
          </p:nvPr>
        </p:nvSpPr>
        <p:spPr>
          <a:xfrm>
            <a:off x="838200" y="2034283"/>
            <a:ext cx="10515600" cy="4142680"/>
          </a:xfrm>
        </p:spPr>
        <p:txBody>
          <a:bodyPr>
            <a:normAutofit/>
          </a:bodyPr>
          <a:lstStyle/>
          <a:p>
            <a:pPr marL="0" indent="0">
              <a:buNone/>
            </a:pPr>
            <a:r>
              <a:rPr lang="en-GB" sz="5400" dirty="0"/>
              <a:t>Questions for me?</a:t>
            </a:r>
          </a:p>
          <a:p>
            <a:pPr marL="0" indent="0">
              <a:buNone/>
            </a:pPr>
            <a:endParaRPr lang="en-GB" sz="5400" dirty="0"/>
          </a:p>
          <a:p>
            <a:pPr marL="0" indent="0">
              <a:buNone/>
            </a:pPr>
            <a:r>
              <a:rPr lang="en-GB" sz="5400" dirty="0"/>
              <a:t>How does all this apply to your contexts? </a:t>
            </a:r>
          </a:p>
        </p:txBody>
      </p:sp>
    </p:spTree>
    <p:extLst>
      <p:ext uri="{BB962C8B-B14F-4D97-AF65-F5344CB8AC3E}">
        <p14:creationId xmlns:p14="http://schemas.microsoft.com/office/powerpoint/2010/main" val="226678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FC504-8796-4CC4-BB29-5EAA13C44B5B}"/>
              </a:ext>
            </a:extLst>
          </p:cNvPr>
          <p:cNvSpPr>
            <a:spLocks noGrp="1"/>
          </p:cNvSpPr>
          <p:nvPr>
            <p:ph type="title"/>
          </p:nvPr>
        </p:nvSpPr>
        <p:spPr/>
        <p:txBody>
          <a:bodyPr>
            <a:normAutofit/>
          </a:bodyPr>
          <a:lstStyle/>
          <a:p>
            <a:r>
              <a:rPr lang="en-GB" sz="6000" dirty="0"/>
              <a:t>Problems with ‘citizenship’</a:t>
            </a:r>
          </a:p>
        </p:txBody>
      </p:sp>
      <p:sp>
        <p:nvSpPr>
          <p:cNvPr id="3" name="Content Placeholder 2">
            <a:extLst>
              <a:ext uri="{FF2B5EF4-FFF2-40B4-BE49-F238E27FC236}">
                <a16:creationId xmlns:a16="http://schemas.microsoft.com/office/drawing/2014/main" id="{3181C99E-06DA-4CCE-9636-2D32B678CD22}"/>
              </a:ext>
            </a:extLst>
          </p:cNvPr>
          <p:cNvSpPr>
            <a:spLocks noGrp="1"/>
          </p:cNvSpPr>
          <p:nvPr>
            <p:ph idx="1"/>
          </p:nvPr>
        </p:nvSpPr>
        <p:spPr/>
        <p:txBody>
          <a:bodyPr>
            <a:normAutofit/>
          </a:bodyPr>
          <a:lstStyle/>
          <a:p>
            <a:r>
              <a:rPr lang="en-GB" sz="3600" dirty="0"/>
              <a:t>Multivalent, contested term</a:t>
            </a:r>
          </a:p>
          <a:p>
            <a:r>
              <a:rPr lang="en-GB" sz="3600" dirty="0"/>
              <a:t>Nation-states: reinvesting in the idea of citizenship as a form of bio-political governance. </a:t>
            </a:r>
          </a:p>
          <a:p>
            <a:r>
              <a:rPr lang="en-GB" sz="3600" dirty="0"/>
              <a:t>Neoliberalism has hollowed out democracy, cultivating consumer-citizens who are less likely to actively participate in political/civic/community life</a:t>
            </a:r>
          </a:p>
          <a:p>
            <a:r>
              <a:rPr lang="en-GB" sz="3600" dirty="0"/>
              <a:t>Citizenship shaped by inequalities of status and power</a:t>
            </a:r>
          </a:p>
        </p:txBody>
      </p:sp>
    </p:spTree>
    <p:extLst>
      <p:ext uri="{BB962C8B-B14F-4D97-AF65-F5344CB8AC3E}">
        <p14:creationId xmlns:p14="http://schemas.microsoft.com/office/powerpoint/2010/main" val="240241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DDF8-DC41-4DD8-B604-2D074DF1FA78}"/>
              </a:ext>
            </a:extLst>
          </p:cNvPr>
          <p:cNvSpPr>
            <a:spLocks noGrp="1"/>
          </p:cNvSpPr>
          <p:nvPr>
            <p:ph type="title"/>
          </p:nvPr>
        </p:nvSpPr>
        <p:spPr/>
        <p:txBody>
          <a:bodyPr>
            <a:normAutofit/>
          </a:bodyPr>
          <a:lstStyle/>
          <a:p>
            <a:r>
              <a:rPr lang="en-GB" sz="6000" dirty="0"/>
              <a:t>Citizenship theory: useful ideas</a:t>
            </a:r>
          </a:p>
        </p:txBody>
      </p:sp>
      <p:sp>
        <p:nvSpPr>
          <p:cNvPr id="3" name="Content Placeholder 2">
            <a:extLst>
              <a:ext uri="{FF2B5EF4-FFF2-40B4-BE49-F238E27FC236}">
                <a16:creationId xmlns:a16="http://schemas.microsoft.com/office/drawing/2014/main" id="{F5B620D7-6A66-4C8A-9E49-39B559AF58B1}"/>
              </a:ext>
            </a:extLst>
          </p:cNvPr>
          <p:cNvSpPr>
            <a:spLocks noGrp="1"/>
          </p:cNvSpPr>
          <p:nvPr>
            <p:ph idx="1"/>
          </p:nvPr>
        </p:nvSpPr>
        <p:spPr>
          <a:xfrm>
            <a:off x="838200" y="1690688"/>
            <a:ext cx="10515600" cy="4802187"/>
          </a:xfrm>
        </p:spPr>
        <p:txBody>
          <a:bodyPr>
            <a:normAutofit/>
          </a:bodyPr>
          <a:lstStyle/>
          <a:p>
            <a:r>
              <a:rPr lang="en-GB" dirty="0"/>
              <a:t>Citizenship as </a:t>
            </a:r>
            <a:r>
              <a:rPr lang="en-GB" i="1" dirty="0"/>
              <a:t>status</a:t>
            </a:r>
            <a:r>
              <a:rPr lang="en-GB" dirty="0"/>
              <a:t> (something we have) vs citizenship as </a:t>
            </a:r>
            <a:r>
              <a:rPr lang="en-GB" i="1" dirty="0"/>
              <a:t>practice</a:t>
            </a:r>
            <a:r>
              <a:rPr lang="en-GB" dirty="0"/>
              <a:t> (something we do)</a:t>
            </a:r>
          </a:p>
          <a:p>
            <a:pPr lvl="1"/>
            <a:r>
              <a:rPr lang="en-GB" dirty="0"/>
              <a:t>Opens up the possibility of non-state-centric, non-mandated forms of citizenship – citizenship as a democratic, dialogic, participatory process</a:t>
            </a:r>
          </a:p>
          <a:p>
            <a:r>
              <a:rPr lang="en-GB" dirty="0"/>
              <a:t>Dis-citizenship (</a:t>
            </a:r>
            <a:r>
              <a:rPr lang="en-GB" dirty="0" err="1"/>
              <a:t>Pothier</a:t>
            </a:r>
            <a:r>
              <a:rPr lang="en-GB" dirty="0"/>
              <a:t> and Devlin, 2006; Ramanathan 2013)</a:t>
            </a:r>
          </a:p>
          <a:p>
            <a:pPr lvl="1"/>
            <a:r>
              <a:rPr lang="en-GB" dirty="0"/>
              <a:t>draws attention to the ways in which our capacity for citizenship can be stripped away by non-recognition, stigmatization or discrimination, and so result in second-class citizenship or straightforward exclusion</a:t>
            </a:r>
          </a:p>
          <a:p>
            <a:r>
              <a:rPr lang="en-GB" dirty="0"/>
              <a:t>Acts of citizenship (</a:t>
            </a:r>
            <a:r>
              <a:rPr lang="en-GB" dirty="0" err="1"/>
              <a:t>Isin</a:t>
            </a:r>
            <a:r>
              <a:rPr lang="en-GB" dirty="0"/>
              <a:t> 2008)</a:t>
            </a:r>
          </a:p>
          <a:p>
            <a:pPr lvl="1"/>
            <a:r>
              <a:rPr lang="en-GB" dirty="0"/>
              <a:t>public acts through which individuals or groups contest their exclusion and claim new citizenship rights</a:t>
            </a:r>
          </a:p>
          <a:p>
            <a:endParaRPr lang="en-GB" dirty="0"/>
          </a:p>
        </p:txBody>
      </p:sp>
    </p:spTree>
    <p:extLst>
      <p:ext uri="{BB962C8B-B14F-4D97-AF65-F5344CB8AC3E}">
        <p14:creationId xmlns:p14="http://schemas.microsoft.com/office/powerpoint/2010/main" val="633025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DB596-56E8-46E1-9082-D5013EA9C1A0}"/>
              </a:ext>
            </a:extLst>
          </p:cNvPr>
          <p:cNvSpPr>
            <a:spLocks noGrp="1"/>
          </p:cNvSpPr>
          <p:nvPr>
            <p:ph type="title"/>
          </p:nvPr>
        </p:nvSpPr>
        <p:spPr>
          <a:xfrm>
            <a:off x="5052333" y="634181"/>
            <a:ext cx="6586491" cy="1286160"/>
          </a:xfrm>
        </p:spPr>
        <p:txBody>
          <a:bodyPr vert="horz" lIns="91440" tIns="45720" rIns="91440" bIns="45720" rtlCol="0" anchor="b">
            <a:noAutofit/>
          </a:bodyPr>
          <a:lstStyle/>
          <a:p>
            <a:r>
              <a:rPr lang="en-US" sz="5400" dirty="0"/>
              <a:t>Brokering Britain, Educating Citizens</a:t>
            </a:r>
          </a:p>
        </p:txBody>
      </p:sp>
      <p:sp>
        <p:nvSpPr>
          <p:cNvPr id="4" name="Text Placeholder 3">
            <a:extLst>
              <a:ext uri="{FF2B5EF4-FFF2-40B4-BE49-F238E27FC236}">
                <a16:creationId xmlns:a16="http://schemas.microsoft.com/office/drawing/2014/main" id="{1E1E5EEB-C041-48BA-87AE-7823531DBEBC}"/>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r>
              <a:rPr lang="en-GB" sz="2800" dirty="0"/>
              <a:t>Citizenship as a useful heuristic for ESOL work?</a:t>
            </a:r>
          </a:p>
          <a:p>
            <a:r>
              <a:rPr lang="en-GB" sz="2800" dirty="0"/>
              <a:t>Case studies: explored ESOL as a site for developing the capacity of diasporic citizens to participate in political and community life, to contribute to the formation of a pragmatic ‘common language’, whilst resisting </a:t>
            </a:r>
            <a:r>
              <a:rPr lang="en-GB" sz="2800" i="1" dirty="0"/>
              <a:t>dis-citizenship </a:t>
            </a:r>
            <a:r>
              <a:rPr lang="en-GB" sz="2800" dirty="0"/>
              <a:t>and engaging in </a:t>
            </a:r>
            <a:r>
              <a:rPr lang="en-GB" sz="2800" i="1" dirty="0"/>
              <a:t>acts of citizenship</a:t>
            </a:r>
            <a:r>
              <a:rPr lang="en-GB" sz="2800" dirty="0"/>
              <a:t>, regardless of formal status</a:t>
            </a:r>
            <a:r>
              <a:rPr lang="en-GB" dirty="0"/>
              <a:t>.</a:t>
            </a:r>
            <a:endParaRPr lang="en-US" sz="2000" dirty="0"/>
          </a:p>
        </p:txBody>
      </p:sp>
      <p:pic>
        <p:nvPicPr>
          <p:cNvPr id="5" name="Picture Placeholder 4" descr="A group of people posing for the camera&#10;&#10;Description automatically generated with medium confidence">
            <a:extLst>
              <a:ext uri="{FF2B5EF4-FFF2-40B4-BE49-F238E27FC236}">
                <a16:creationId xmlns:a16="http://schemas.microsoft.com/office/drawing/2014/main" id="{638AD5D5-32CE-4743-8BCC-48FC83898635}"/>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689" r="-1" b="5107"/>
          <a:stretch/>
        </p:blipFill>
        <p:spPr>
          <a:xfrm>
            <a:off x="20" y="10"/>
            <a:ext cx="4635571" cy="6857990"/>
          </a:xfrm>
          <a:prstGeom prst="rect">
            <a:avLst/>
          </a:prstGeom>
          <a:effectLst/>
        </p:spPr>
      </p:pic>
    </p:spTree>
    <p:extLst>
      <p:ext uri="{BB962C8B-B14F-4D97-AF65-F5344CB8AC3E}">
        <p14:creationId xmlns:p14="http://schemas.microsoft.com/office/powerpoint/2010/main" val="1649242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DD02-1141-AEA9-AC01-211A23441B66}"/>
              </a:ext>
            </a:extLst>
          </p:cNvPr>
          <p:cNvSpPr>
            <a:spLocks noGrp="1"/>
          </p:cNvSpPr>
          <p:nvPr>
            <p:ph type="title"/>
          </p:nvPr>
        </p:nvSpPr>
        <p:spPr/>
        <p:txBody>
          <a:bodyPr>
            <a:normAutofit/>
          </a:bodyPr>
          <a:lstStyle/>
          <a:p>
            <a:r>
              <a:rPr lang="en-GB" sz="6600" dirty="0"/>
              <a:t>Activity</a:t>
            </a:r>
          </a:p>
        </p:txBody>
      </p:sp>
      <p:sp>
        <p:nvSpPr>
          <p:cNvPr id="3" name="Content Placeholder 2">
            <a:extLst>
              <a:ext uri="{FF2B5EF4-FFF2-40B4-BE49-F238E27FC236}">
                <a16:creationId xmlns:a16="http://schemas.microsoft.com/office/drawing/2014/main" id="{9167853E-9852-9684-3B27-888A4A2EDE1F}"/>
              </a:ext>
            </a:extLst>
          </p:cNvPr>
          <p:cNvSpPr>
            <a:spLocks noGrp="1"/>
          </p:cNvSpPr>
          <p:nvPr>
            <p:ph idx="1"/>
          </p:nvPr>
        </p:nvSpPr>
        <p:spPr/>
        <p:txBody>
          <a:bodyPr>
            <a:normAutofit/>
          </a:bodyPr>
          <a:lstStyle/>
          <a:p>
            <a:pPr marL="0" indent="0">
              <a:buNone/>
            </a:pPr>
            <a:r>
              <a:rPr lang="en-GB" sz="5400" dirty="0"/>
              <a:t>How is ‘citizenship’ understood in your contexts?</a:t>
            </a:r>
          </a:p>
          <a:p>
            <a:pPr marL="0" indent="0">
              <a:buNone/>
            </a:pPr>
            <a:endParaRPr lang="en-GB" sz="5400" dirty="0"/>
          </a:p>
          <a:p>
            <a:pPr marL="0" indent="0">
              <a:buNone/>
            </a:pPr>
            <a:r>
              <a:rPr lang="en-GB" sz="5400" dirty="0"/>
              <a:t>What are the areas of tension or contestation?</a:t>
            </a:r>
          </a:p>
        </p:txBody>
      </p:sp>
    </p:spTree>
    <p:extLst>
      <p:ext uri="{BB962C8B-B14F-4D97-AF65-F5344CB8AC3E}">
        <p14:creationId xmlns:p14="http://schemas.microsoft.com/office/powerpoint/2010/main" val="195196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409F-15FB-4F5A-A9DF-F85DDBE528B6}"/>
              </a:ext>
            </a:extLst>
          </p:cNvPr>
          <p:cNvSpPr>
            <a:spLocks noGrp="1"/>
          </p:cNvSpPr>
          <p:nvPr>
            <p:ph type="title"/>
          </p:nvPr>
        </p:nvSpPr>
        <p:spPr/>
        <p:txBody>
          <a:bodyPr>
            <a:noAutofit/>
          </a:bodyPr>
          <a:lstStyle/>
          <a:p>
            <a:r>
              <a:rPr lang="en-GB" sz="4000" dirty="0"/>
              <a:t>Linguistic citizenship vs Language Human Rights</a:t>
            </a:r>
          </a:p>
        </p:txBody>
      </p:sp>
      <p:sp>
        <p:nvSpPr>
          <p:cNvPr id="3" name="Content Placeholder 2">
            <a:extLst>
              <a:ext uri="{FF2B5EF4-FFF2-40B4-BE49-F238E27FC236}">
                <a16:creationId xmlns:a16="http://schemas.microsoft.com/office/drawing/2014/main" id="{94C81D24-B367-444A-A459-845F3BF1C421}"/>
              </a:ext>
            </a:extLst>
          </p:cNvPr>
          <p:cNvSpPr>
            <a:spLocks noGrp="1"/>
          </p:cNvSpPr>
          <p:nvPr>
            <p:ph idx="1"/>
          </p:nvPr>
        </p:nvSpPr>
        <p:spPr>
          <a:xfrm>
            <a:off x="838200" y="2011681"/>
            <a:ext cx="10515600" cy="4165282"/>
          </a:xfrm>
        </p:spPr>
        <p:txBody>
          <a:bodyPr>
            <a:normAutofit/>
          </a:bodyPr>
          <a:lstStyle/>
          <a:p>
            <a:pPr marL="0" indent="0">
              <a:buNone/>
            </a:pPr>
            <a:r>
              <a:rPr lang="en-US" sz="3200" dirty="0"/>
              <a:t>LHR:</a:t>
            </a:r>
          </a:p>
          <a:p>
            <a:r>
              <a:rPr lang="en-US" sz="3200" dirty="0"/>
              <a:t>provision for a specific group, usually designed to overcome historical disadvantage; </a:t>
            </a:r>
          </a:p>
          <a:p>
            <a:r>
              <a:rPr lang="en-US" sz="3200" dirty="0"/>
              <a:t>the incorporation of this group’s distinctive language as an entitlement in institutional activity;</a:t>
            </a:r>
          </a:p>
          <a:p>
            <a:r>
              <a:rPr lang="en-US" sz="3200" dirty="0"/>
              <a:t>an expectation that the courts and other bodies overseeing the nation state will grant and monitor this (Stroud 2001)</a:t>
            </a:r>
          </a:p>
          <a:p>
            <a:pPr marL="0" indent="0">
              <a:buNone/>
            </a:pPr>
            <a:endParaRPr lang="en-US" dirty="0"/>
          </a:p>
        </p:txBody>
      </p:sp>
    </p:spTree>
    <p:extLst>
      <p:ext uri="{BB962C8B-B14F-4D97-AF65-F5344CB8AC3E}">
        <p14:creationId xmlns:p14="http://schemas.microsoft.com/office/powerpoint/2010/main" val="226203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2C3B-22DF-465B-9690-D652ACFCE8CA}"/>
              </a:ext>
            </a:extLst>
          </p:cNvPr>
          <p:cNvSpPr>
            <a:spLocks noGrp="1"/>
          </p:cNvSpPr>
          <p:nvPr>
            <p:ph type="title"/>
          </p:nvPr>
        </p:nvSpPr>
        <p:spPr/>
        <p:txBody>
          <a:bodyPr>
            <a:normAutofit/>
          </a:bodyPr>
          <a:lstStyle/>
          <a:p>
            <a:r>
              <a:rPr lang="en-GB" sz="6000" dirty="0"/>
              <a:t>Problems with LHR</a:t>
            </a:r>
          </a:p>
        </p:txBody>
      </p:sp>
      <p:sp>
        <p:nvSpPr>
          <p:cNvPr id="3" name="Content Placeholder 2">
            <a:extLst>
              <a:ext uri="{FF2B5EF4-FFF2-40B4-BE49-F238E27FC236}">
                <a16:creationId xmlns:a16="http://schemas.microsoft.com/office/drawing/2014/main" id="{2CD161BC-C38B-4CBD-9340-694FC0A308A1}"/>
              </a:ext>
            </a:extLst>
          </p:cNvPr>
          <p:cNvSpPr>
            <a:spLocks noGrp="1"/>
          </p:cNvSpPr>
          <p:nvPr>
            <p:ph idx="1"/>
          </p:nvPr>
        </p:nvSpPr>
        <p:spPr>
          <a:xfrm>
            <a:off x="838200" y="1825625"/>
            <a:ext cx="10515600" cy="4814326"/>
          </a:xfrm>
        </p:spPr>
        <p:txBody>
          <a:bodyPr>
            <a:normAutofit/>
          </a:bodyPr>
          <a:lstStyle/>
          <a:p>
            <a:r>
              <a:rPr lang="en-US" sz="3200" dirty="0"/>
              <a:t>it marginalizes people who use non-standard versions of the group’s language, generating new sociolinguistic inequalities;</a:t>
            </a:r>
          </a:p>
          <a:p>
            <a:r>
              <a:rPr lang="en-US" sz="3200" dirty="0"/>
              <a:t>it promotes an arbitrary essentialist view of language and ethnicity because it creates artificial boundaries between ways of speaking that are continuous and overlooks mixing and hybridity;</a:t>
            </a:r>
          </a:p>
          <a:p>
            <a:r>
              <a:rPr lang="en-US" sz="3200" dirty="0"/>
              <a:t>it appeals to a top-down managerial politics;</a:t>
            </a:r>
          </a:p>
          <a:p>
            <a:r>
              <a:rPr lang="en-US" sz="3200" dirty="0"/>
              <a:t>it presupposes membership of a single state;</a:t>
            </a:r>
          </a:p>
          <a:p>
            <a:r>
              <a:rPr lang="en-US" sz="3200" dirty="0"/>
              <a:t>it neglects population mobility.</a:t>
            </a:r>
            <a:endParaRPr lang="en-GB" sz="3200" dirty="0"/>
          </a:p>
          <a:p>
            <a:endParaRPr lang="en-GB" dirty="0"/>
          </a:p>
        </p:txBody>
      </p:sp>
    </p:spTree>
    <p:extLst>
      <p:ext uri="{BB962C8B-B14F-4D97-AF65-F5344CB8AC3E}">
        <p14:creationId xmlns:p14="http://schemas.microsoft.com/office/powerpoint/2010/main" val="2836325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3028</Words>
  <Application>Microsoft Office PowerPoint</Application>
  <PresentationFormat>Widescreen</PresentationFormat>
  <Paragraphs>210</Paragraphs>
  <Slides>33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Cambria</vt:lpstr>
      <vt:lpstr>KingsBureauGrotFiveOne</vt:lpstr>
      <vt:lpstr>Office Theme</vt:lpstr>
      <vt:lpstr>Linguistic citizenship &amp; adult migrant education: voice, linguistic diversity, and sociolinguistic understanding in education</vt:lpstr>
      <vt:lpstr>Outline</vt:lpstr>
      <vt:lpstr>Collaborators</vt:lpstr>
      <vt:lpstr>Problems with ‘citizenship’</vt:lpstr>
      <vt:lpstr>Citizenship theory: useful ideas</vt:lpstr>
      <vt:lpstr>Brokering Britain, Educating Citizens</vt:lpstr>
      <vt:lpstr>Activity</vt:lpstr>
      <vt:lpstr>Linguistic citizenship vs Language Human Rights</vt:lpstr>
      <vt:lpstr>Problems with LHR</vt:lpstr>
      <vt:lpstr>Linguistic citizenship</vt:lpstr>
      <vt:lpstr>Academic and pedagogic alignments </vt:lpstr>
      <vt:lpstr>Localising Linguistic Citizenship</vt:lpstr>
      <vt:lpstr>Multilingualism in the UK</vt:lpstr>
      <vt:lpstr>Despite this:</vt:lpstr>
      <vt:lpstr>And…</vt:lpstr>
      <vt:lpstr>Activity</vt:lpstr>
      <vt:lpstr>Contesting monolingualism in the UK</vt:lpstr>
      <vt:lpstr>The work of the Hub for Education and Language Diversity (HELD)</vt:lpstr>
      <vt:lpstr>HELD activities</vt:lpstr>
      <vt:lpstr> Acts of citizenship (Isin 2008) </vt:lpstr>
      <vt:lpstr>Political acts of citizenship around language </vt:lpstr>
      <vt:lpstr>PowerPoint Presentation</vt:lpstr>
      <vt:lpstr>The Action for ESOL campaign (2011)</vt:lpstr>
      <vt:lpstr>Acts of citizenship in the classroom</vt:lpstr>
      <vt:lpstr>Our Languages (2019)</vt:lpstr>
      <vt:lpstr>Activity: your linguistic repertoires</vt:lpstr>
      <vt:lpstr>PowerPoint Presentation</vt:lpstr>
      <vt:lpstr>Forum Theatre</vt:lpstr>
      <vt:lpstr>Our Languages: reflections</vt:lpstr>
      <vt:lpstr>Our Languages: final remarks</vt:lpstr>
      <vt:lpstr>Future developments</vt:lpstr>
      <vt:lpstr>PowerPoint Presentation</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Linguistic citizenship in adult migrant language education classrooms</dc:title>
  <dc:creator>Cooke, Melanie</dc:creator>
  <cp:lastModifiedBy>Melanie Cooke</cp:lastModifiedBy>
  <cp:revision>3</cp:revision>
  <dcterms:created xsi:type="dcterms:W3CDTF">2022-09-07T12:38:01Z</dcterms:created>
  <dcterms:modified xsi:type="dcterms:W3CDTF">2023-06-25T08:51:03Z</dcterms:modified>
</cp:coreProperties>
</file>